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0" r:id="rId4"/>
    <p:sldId id="259" r:id="rId5"/>
    <p:sldId id="261" r:id="rId6"/>
    <p:sldId id="262" r:id="rId7"/>
    <p:sldId id="271" r:id="rId8"/>
    <p:sldId id="264" r:id="rId9"/>
    <p:sldId id="265" r:id="rId10"/>
    <p:sldId id="266" r:id="rId11"/>
    <p:sldId id="272" r:id="rId12"/>
    <p:sldId id="273" r:id="rId13"/>
    <p:sldId id="274" r:id="rId14"/>
    <p:sldId id="275" r:id="rId15"/>
    <p:sldId id="276" r:id="rId16"/>
    <p:sldId id="277" r:id="rId17"/>
    <p:sldId id="278" r:id="rId18"/>
    <p:sldId id="284" r:id="rId19"/>
    <p:sldId id="279" r:id="rId20"/>
    <p:sldId id="280" r:id="rId21"/>
    <p:sldId id="281" r:id="rId22"/>
    <p:sldId id="282" r:id="rId23"/>
    <p:sldId id="283"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3" d="100"/>
          <a:sy n="83" d="100"/>
        </p:scale>
        <p:origin x="1450"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792E33B-FB97-4CAE-B867-1D894671D75C}"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792E33B-FB97-4CAE-B867-1D894671D75C}" type="datetimeFigureOut">
              <a:rPr lang="en-US" smtClean="0"/>
              <a:t>2/19/2024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619001E-F8FE-4D25-AFAF-6EA009533A0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F792E33B-FB97-4CAE-B867-1D894671D75C}"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9001E-F8FE-4D25-AFAF-6EA009533A04}"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F792E33B-FB97-4CAE-B867-1D894671D75C}" type="datetimeFigureOut">
              <a:rPr lang="en-US" smtClean="0"/>
              <a:t>2/19/2024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619001E-F8FE-4D25-AFAF-6EA009533A0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F792E33B-FB97-4CAE-B867-1D894671D75C}" type="datetimeFigureOut">
              <a:rPr lang="en-US" smtClean="0"/>
              <a:t>2/19/2024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619001E-F8FE-4D25-AFAF-6EA009533A0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792E33B-FB97-4CAE-B867-1D894671D75C}" type="datetimeFigureOut">
              <a:rPr lang="en-US" smtClean="0"/>
              <a:t>2/19/2024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19001E-F8FE-4D25-AFAF-6EA009533A0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2E33B-FB97-4CAE-B867-1D894671D75C}"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9001E-F8FE-4D25-AFAF-6EA009533A04}"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792E33B-FB97-4CAE-B867-1D894671D75C}" type="datetimeFigureOut">
              <a:rPr lang="en-US" smtClean="0"/>
              <a:t>2/19/2024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619001E-F8FE-4D25-AFAF-6EA009533A0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792E33B-FB97-4CAE-B867-1D894671D75C}" type="datetimeFigureOut">
              <a:rPr lang="en-US" smtClean="0"/>
              <a:t>2/19/2024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619001E-F8FE-4D25-AFAF-6EA009533A0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a:t/>
            </a:r>
            <a:br>
              <a:rPr lang="en-US" dirty="0"/>
            </a:br>
            <a:r>
              <a:rPr lang="en-US" dirty="0" smtClean="0">
                <a:latin typeface="Arial" panose="020B0604020202020204" pitchFamily="34" charset="0"/>
                <a:cs typeface="Arial" panose="020B0604020202020204" pitchFamily="34" charset="0"/>
              </a:rPr>
              <a:t>Inflammatory bowel disease with oral manifestations. Pharmacotherapy. Importance.</a:t>
            </a:r>
            <a:endParaRPr lang="en-US" sz="4000" dirty="0">
              <a:latin typeface="Arial" pitchFamily="34" charset="0"/>
              <a:cs typeface="Arial" pitchFamily="34" charset="0"/>
            </a:endParaRPr>
          </a:p>
        </p:txBody>
      </p:sp>
      <p:sp>
        <p:nvSpPr>
          <p:cNvPr id="3" name="Subtitle 2"/>
          <p:cNvSpPr>
            <a:spLocks noGrp="1"/>
          </p:cNvSpPr>
          <p:nvPr>
            <p:ph type="subTitle" idx="1"/>
          </p:nvPr>
        </p:nvSpPr>
        <p:spPr>
          <a:xfrm>
            <a:off x="1357290" y="4643446"/>
            <a:ext cx="6400800" cy="1752600"/>
          </a:xfrm>
        </p:spPr>
        <p:txBody>
          <a:bodyPr>
            <a:normAutofit fontScale="47500" lnSpcReduction="20000"/>
          </a:bodyPr>
          <a:lstStyle/>
          <a:p>
            <a:endParaRPr lang="en-US" dirty="0" smtClean="0"/>
          </a:p>
          <a:p>
            <a:endParaRPr lang="en-US" dirty="0"/>
          </a:p>
          <a:p>
            <a:endParaRPr lang="en-US" dirty="0" smtClean="0">
              <a:solidFill>
                <a:schemeClr val="tx1"/>
              </a:solidFill>
            </a:endParaRPr>
          </a:p>
          <a:p>
            <a:endParaRPr lang="en-US" dirty="0">
              <a:solidFill>
                <a:schemeClr val="tx1"/>
              </a:solidFill>
            </a:endParaRPr>
          </a:p>
          <a:p>
            <a:r>
              <a:rPr lang="en-US" sz="4400" dirty="0" err="1" smtClean="0">
                <a:solidFill>
                  <a:schemeClr val="tx1"/>
                </a:solidFill>
                <a:latin typeface="Arial" pitchFamily="34" charset="0"/>
                <a:cs typeface="Arial" pitchFamily="34" charset="0"/>
              </a:rPr>
              <a:t>Pavle</a:t>
            </a:r>
            <a:r>
              <a:rPr lang="en-US" sz="4400" dirty="0" smtClean="0">
                <a:solidFill>
                  <a:schemeClr val="tx1"/>
                </a:solidFill>
                <a:latin typeface="Arial" pitchFamily="34" charset="0"/>
                <a:cs typeface="Arial" pitchFamily="34" charset="0"/>
              </a:rPr>
              <a:t> </a:t>
            </a:r>
            <a:r>
              <a:rPr lang="en-US" sz="4400" dirty="0" err="1" smtClean="0">
                <a:solidFill>
                  <a:schemeClr val="tx1"/>
                </a:solidFill>
                <a:latin typeface="Arial" pitchFamily="34" charset="0"/>
                <a:cs typeface="Arial" pitchFamily="34" charset="0"/>
              </a:rPr>
              <a:t>Milanovi</a:t>
            </a:r>
            <a:r>
              <a:rPr lang="sr-Latn-RS" sz="4400" dirty="0" smtClean="0">
                <a:solidFill>
                  <a:schemeClr val="tx1"/>
                </a:solidFill>
                <a:latin typeface="Arial" pitchFamily="34" charset="0"/>
                <a:cs typeface="Arial" pitchFamily="34" charset="0"/>
              </a:rPr>
              <a:t>ć </a:t>
            </a:r>
          </a:p>
          <a:p>
            <a:r>
              <a:rPr lang="sr-Latn-RS" sz="4400" dirty="0" smtClean="0">
                <a:solidFill>
                  <a:schemeClr val="tx1"/>
                </a:solidFill>
                <a:latin typeface="Arial" pitchFamily="34" charset="0"/>
                <a:cs typeface="Arial" pitchFamily="34" charset="0"/>
              </a:rPr>
              <a:t>Teaching Associate</a:t>
            </a:r>
            <a:endParaRPr lang="en-US" sz="4400" dirty="0">
              <a:solidFill>
                <a:schemeClr val="tx1"/>
              </a:solidFill>
              <a:latin typeface="Arial" pitchFamily="34" charset="0"/>
              <a:cs typeface="Arial" pitchFamily="34" charset="0"/>
            </a:endParaRPr>
          </a:p>
        </p:txBody>
      </p:sp>
      <p:pic>
        <p:nvPicPr>
          <p:cNvPr id="4" name="Picture 3" descr="images.png"/>
          <p:cNvPicPr>
            <a:picLocks noChangeAspect="1"/>
          </p:cNvPicPr>
          <p:nvPr/>
        </p:nvPicPr>
        <p:blipFill>
          <a:blip r:embed="rId2"/>
          <a:stretch>
            <a:fillRect/>
          </a:stretch>
        </p:blipFill>
        <p:spPr>
          <a:xfrm>
            <a:off x="2857488" y="0"/>
            <a:ext cx="1428760" cy="2118161"/>
          </a:xfrm>
          <a:prstGeom prst="rect">
            <a:avLst/>
          </a:prstGeom>
        </p:spPr>
      </p:pic>
      <p:pic>
        <p:nvPicPr>
          <p:cNvPr id="5" name="Picture 4" descr="преузимање.png"/>
          <p:cNvPicPr>
            <a:picLocks noChangeAspect="1"/>
          </p:cNvPicPr>
          <p:nvPr/>
        </p:nvPicPr>
        <p:blipFill>
          <a:blip r:embed="rId3"/>
          <a:stretch>
            <a:fillRect/>
          </a:stretch>
        </p:blipFill>
        <p:spPr>
          <a:xfrm>
            <a:off x="4286248" y="214290"/>
            <a:ext cx="1643074" cy="1982642"/>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571480"/>
            <a:ext cx="8229600" cy="4525963"/>
          </a:xfrm>
        </p:spPr>
        <p:txBody>
          <a:bodyPr>
            <a:normAutofit fontScale="85000" lnSpcReduction="20000"/>
          </a:bodyPr>
          <a:lstStyle/>
          <a:p>
            <a:pPr>
              <a:buNone/>
            </a:pPr>
            <a:r>
              <a:rPr lang="sr-Latn-RS" sz="2800" dirty="0" smtClean="0">
                <a:latin typeface="Arial" pitchFamily="34" charset="0"/>
                <a:cs typeface="Arial" pitchFamily="34" charset="0"/>
              </a:rPr>
              <a:t>CASE REPORT</a:t>
            </a:r>
          </a:p>
          <a:p>
            <a:pPr>
              <a:buNone/>
            </a:pPr>
            <a:r>
              <a:rPr lang="en-US" sz="2800" dirty="0"/>
              <a:t>A 6-year-old male presented with his mother for evaluation of painful and bleeding </a:t>
            </a:r>
            <a:r>
              <a:rPr lang="en-US" sz="2800" dirty="0" err="1"/>
              <a:t>gingiva</a:t>
            </a:r>
            <a:r>
              <a:rPr lang="en-US" sz="2800" dirty="0"/>
              <a:t>. The patient's mother reported that the gingival changes began seven months ago and that the onset was not associated with any identifiable inciting events, including mechanical, thermal, and chemical trauma; dietary changes; use of new dental hygiene products; or exposure to cinnamon-containing products or foodstuffs. She also denied a history of fever, malaise, and GI symptoms. The patient had seen his pediatrician two weeks prior and undergone a complete blood count (CBC) and metabolic panel, which revealed no abnormalities. A thorough dental prophylaxis had also been performed one week prior with no significant improvement in the appearance of his </a:t>
            </a:r>
            <a:r>
              <a:rPr lang="en-US" sz="2800" dirty="0" err="1"/>
              <a:t>gingiva</a:t>
            </a:r>
            <a:r>
              <a:rPr lang="en-US" sz="2800" dirty="0"/>
              <a:t>.</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20000"/>
          </a:bodyPr>
          <a:lstStyle/>
          <a:p>
            <a:pPr>
              <a:buNone/>
            </a:pPr>
            <a:r>
              <a:rPr lang="en-US" dirty="0"/>
              <a:t>Intraoral examination revealed a very subtle area of mucosal erythema involving the gingiva buccal to the right primary maxillary molar, canine, and lateral incisor </a:t>
            </a:r>
            <a:r>
              <a:rPr lang="en-US" dirty="0" smtClean="0"/>
              <a:t>and </a:t>
            </a:r>
            <a:r>
              <a:rPr lang="en-US" dirty="0"/>
              <a:t>a more well-defined area of erythema involving the alveolar mucosa facial to the left primary maxillary central and lateral incisors and </a:t>
            </a:r>
            <a:r>
              <a:rPr lang="en-US" dirty="0" smtClean="0"/>
              <a:t>canine. </a:t>
            </a:r>
            <a:r>
              <a:rPr lang="en-US" dirty="0"/>
              <a:t>Also noted were multiple mucosal-colored swellings and ulcerations of the gingiva facial to the right permanent mandibular central and lateral incisors and primary </a:t>
            </a:r>
            <a:r>
              <a:rPr lang="en-US" dirty="0" smtClean="0"/>
              <a:t>canine. </a:t>
            </a:r>
            <a:r>
              <a:rPr lang="en-US" dirty="0"/>
              <a:t>Mild tenderness was elicited on gentle palpation of the affected sites. The remainder of the oral mucosal examination was within normal limits. No bone loss was evident on radiographic examination.</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endParaRPr lang="en-US" dirty="0"/>
          </a:p>
        </p:txBody>
      </p:sp>
      <p:pic>
        <p:nvPicPr>
          <p:cNvPr id="27650" name="Picture 2" descr="An external file that holds a picture, illustration, etc.&#10;Object name is CRID2015-830472.001.jpg"/>
          <p:cNvPicPr>
            <a:picLocks noChangeAspect="1" noChangeArrowheads="1"/>
          </p:cNvPicPr>
          <p:nvPr/>
        </p:nvPicPr>
        <p:blipFill>
          <a:blip r:embed="rId2"/>
          <a:srcRect/>
          <a:stretch>
            <a:fillRect/>
          </a:stretch>
        </p:blipFill>
        <p:spPr bwMode="auto">
          <a:xfrm>
            <a:off x="1000100" y="285728"/>
            <a:ext cx="7143750" cy="5457825"/>
          </a:xfrm>
          <a:prstGeom prst="rect">
            <a:avLst/>
          </a:prstGeom>
          <a:noFill/>
        </p:spPr>
      </p:pic>
      <p:sp>
        <p:nvSpPr>
          <p:cNvPr id="5" name="Rectangle 4"/>
          <p:cNvSpPr/>
          <p:nvPr/>
        </p:nvSpPr>
        <p:spPr>
          <a:xfrm>
            <a:off x="1428728" y="5786454"/>
            <a:ext cx="6357982" cy="369332"/>
          </a:xfrm>
          <a:prstGeom prst="rect">
            <a:avLst/>
          </a:prstGeom>
        </p:spPr>
        <p:txBody>
          <a:bodyPr wrap="square">
            <a:spAutoFit/>
          </a:bodyPr>
          <a:lstStyle/>
          <a:p>
            <a:r>
              <a:rPr lang="en-US" dirty="0"/>
              <a:t>Mild mucosal </a:t>
            </a:r>
            <a:r>
              <a:rPr lang="en-US" dirty="0" err="1"/>
              <a:t>erythema</a:t>
            </a:r>
            <a:r>
              <a:rPr lang="en-US" dirty="0"/>
              <a:t> of the right anterior maxillary </a:t>
            </a:r>
            <a:r>
              <a:rPr lang="en-US" dirty="0" err="1"/>
              <a:t>gingiva</a:t>
            </a:r>
            <a:r>
              <a:rPr lang="en-US" dirty="0"/>
              <a:t>.</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29698" name="Picture 2" descr="An external file that holds a picture, illustration, etc.&#10;Object name is CRID2015-830472.002.jpg"/>
          <p:cNvPicPr>
            <a:picLocks noChangeAspect="1" noChangeArrowheads="1"/>
          </p:cNvPicPr>
          <p:nvPr/>
        </p:nvPicPr>
        <p:blipFill>
          <a:blip r:embed="rId2"/>
          <a:srcRect/>
          <a:stretch>
            <a:fillRect/>
          </a:stretch>
        </p:blipFill>
        <p:spPr bwMode="auto">
          <a:xfrm>
            <a:off x="785786" y="642918"/>
            <a:ext cx="7143750" cy="4781551"/>
          </a:xfrm>
          <a:prstGeom prst="rect">
            <a:avLst/>
          </a:prstGeom>
          <a:noFill/>
        </p:spPr>
      </p:pic>
      <p:sp>
        <p:nvSpPr>
          <p:cNvPr id="5" name="Rectangle 4"/>
          <p:cNvSpPr/>
          <p:nvPr/>
        </p:nvSpPr>
        <p:spPr>
          <a:xfrm>
            <a:off x="1500166" y="5643578"/>
            <a:ext cx="5715040" cy="646331"/>
          </a:xfrm>
          <a:prstGeom prst="rect">
            <a:avLst/>
          </a:prstGeom>
        </p:spPr>
        <p:txBody>
          <a:bodyPr wrap="square">
            <a:spAutoFit/>
          </a:bodyPr>
          <a:lstStyle/>
          <a:p>
            <a:pPr algn="ctr"/>
            <a:r>
              <a:rPr lang="en-US" dirty="0"/>
              <a:t>A demarcated area of mucosal </a:t>
            </a:r>
            <a:r>
              <a:rPr lang="en-US" dirty="0" err="1"/>
              <a:t>erythema</a:t>
            </a:r>
            <a:r>
              <a:rPr lang="en-US" dirty="0"/>
              <a:t> involving the left anterior maxillary alveolar mucosa.</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0722" name="Picture 2" descr="An external file that holds a picture, illustration, etc.&#10;Object name is CRID2015-830472.003.jpg"/>
          <p:cNvPicPr>
            <a:picLocks noChangeAspect="1" noChangeArrowheads="1"/>
          </p:cNvPicPr>
          <p:nvPr/>
        </p:nvPicPr>
        <p:blipFill>
          <a:blip r:embed="rId2"/>
          <a:srcRect/>
          <a:stretch>
            <a:fillRect/>
          </a:stretch>
        </p:blipFill>
        <p:spPr bwMode="auto">
          <a:xfrm>
            <a:off x="1000100" y="214290"/>
            <a:ext cx="7143750" cy="5019676"/>
          </a:xfrm>
          <a:prstGeom prst="rect">
            <a:avLst/>
          </a:prstGeom>
          <a:noFill/>
        </p:spPr>
      </p:pic>
      <p:sp>
        <p:nvSpPr>
          <p:cNvPr id="5" name="Rectangle 4"/>
          <p:cNvSpPr/>
          <p:nvPr/>
        </p:nvSpPr>
        <p:spPr>
          <a:xfrm>
            <a:off x="714348" y="5357826"/>
            <a:ext cx="8072494" cy="1200329"/>
          </a:xfrm>
          <a:prstGeom prst="rect">
            <a:avLst/>
          </a:prstGeom>
        </p:spPr>
        <p:txBody>
          <a:bodyPr wrap="square">
            <a:spAutoFit/>
          </a:bodyPr>
          <a:lstStyle/>
          <a:p>
            <a:r>
              <a:rPr lang="en-US" dirty="0">
                <a:latin typeface="Arial" pitchFamily="34" charset="0"/>
                <a:cs typeface="Arial" pitchFamily="34" charset="0"/>
              </a:rPr>
              <a:t>Nodular swellings of the </a:t>
            </a:r>
            <a:r>
              <a:rPr lang="en-US" dirty="0" err="1">
                <a:latin typeface="Arial" pitchFamily="34" charset="0"/>
                <a:cs typeface="Arial" pitchFamily="34" charset="0"/>
              </a:rPr>
              <a:t>interdental</a:t>
            </a:r>
            <a:r>
              <a:rPr lang="en-US" dirty="0">
                <a:latin typeface="Arial" pitchFamily="34" charset="0"/>
                <a:cs typeface="Arial" pitchFamily="34" charset="0"/>
              </a:rPr>
              <a:t> papillae between the right permanent </a:t>
            </a:r>
            <a:r>
              <a:rPr lang="en-US" dirty="0" err="1">
                <a:latin typeface="Arial" pitchFamily="34" charset="0"/>
                <a:cs typeface="Arial" pitchFamily="34" charset="0"/>
              </a:rPr>
              <a:t>mandibular</a:t>
            </a:r>
            <a:r>
              <a:rPr lang="en-US" dirty="0">
                <a:latin typeface="Arial" pitchFamily="34" charset="0"/>
                <a:cs typeface="Arial" pitchFamily="34" charset="0"/>
              </a:rPr>
              <a:t> central and lateral incisors and primary canine. An ulceration of the free gingival margin between the incisors is seen. Also noted is a linear ulceration with </a:t>
            </a:r>
            <a:r>
              <a:rPr lang="en-US" dirty="0" err="1">
                <a:latin typeface="Arial" pitchFamily="34" charset="0"/>
                <a:cs typeface="Arial" pitchFamily="34" charset="0"/>
              </a:rPr>
              <a:t>hyperplastic</a:t>
            </a:r>
            <a:r>
              <a:rPr lang="en-US" dirty="0">
                <a:latin typeface="Arial" pitchFamily="34" charset="0"/>
                <a:cs typeface="Arial" pitchFamily="34" charset="0"/>
              </a:rPr>
              <a:t> margins involving the alveolar mucosa.</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31746" name="Picture 2" descr="An external file that holds a picture, illustration, etc.&#10;Object name is CRID2015-830472.004.jpg"/>
          <p:cNvPicPr>
            <a:picLocks noChangeAspect="1" noChangeArrowheads="1"/>
          </p:cNvPicPr>
          <p:nvPr/>
        </p:nvPicPr>
        <p:blipFill>
          <a:blip r:embed="rId2"/>
          <a:srcRect/>
          <a:stretch>
            <a:fillRect/>
          </a:stretch>
        </p:blipFill>
        <p:spPr bwMode="auto">
          <a:xfrm>
            <a:off x="928662" y="785794"/>
            <a:ext cx="7143750" cy="3000376"/>
          </a:xfrm>
          <a:prstGeom prst="rect">
            <a:avLst/>
          </a:prstGeom>
          <a:noFill/>
        </p:spPr>
      </p:pic>
      <p:sp>
        <p:nvSpPr>
          <p:cNvPr id="5" name="Rectangle 4"/>
          <p:cNvSpPr/>
          <p:nvPr/>
        </p:nvSpPr>
        <p:spPr>
          <a:xfrm>
            <a:off x="857224" y="4143380"/>
            <a:ext cx="7429552" cy="2308324"/>
          </a:xfrm>
          <a:prstGeom prst="rect">
            <a:avLst/>
          </a:prstGeom>
        </p:spPr>
        <p:txBody>
          <a:bodyPr wrap="square">
            <a:spAutoFit/>
          </a:bodyPr>
          <a:lstStyle/>
          <a:p>
            <a:r>
              <a:rPr lang="en-US" dirty="0" err="1">
                <a:latin typeface="Arial" pitchFamily="34" charset="0"/>
                <a:cs typeface="Arial" pitchFamily="34" charset="0"/>
              </a:rPr>
              <a:t>Histopathologic</a:t>
            </a:r>
            <a:r>
              <a:rPr lang="en-US" dirty="0">
                <a:latin typeface="Arial" pitchFamily="34" charset="0"/>
                <a:cs typeface="Arial" pitchFamily="34" charset="0"/>
              </a:rPr>
              <a:t> images of the right </a:t>
            </a:r>
            <a:r>
              <a:rPr lang="en-US" dirty="0" err="1">
                <a:latin typeface="Arial" pitchFamily="34" charset="0"/>
                <a:cs typeface="Arial" pitchFamily="34" charset="0"/>
              </a:rPr>
              <a:t>mandibular</a:t>
            </a:r>
            <a:r>
              <a:rPr lang="en-US" dirty="0">
                <a:latin typeface="Arial" pitchFamily="34" charset="0"/>
                <a:cs typeface="Arial" pitchFamily="34" charset="0"/>
              </a:rPr>
              <a:t> </a:t>
            </a:r>
            <a:r>
              <a:rPr lang="en-US" dirty="0" err="1">
                <a:latin typeface="Arial" pitchFamily="34" charset="0"/>
                <a:cs typeface="Arial" pitchFamily="34" charset="0"/>
              </a:rPr>
              <a:t>gingiva</a:t>
            </a:r>
            <a:r>
              <a:rPr lang="en-US" dirty="0">
                <a:latin typeface="Arial" pitchFamily="34" charset="0"/>
                <a:cs typeface="Arial" pitchFamily="34" charset="0"/>
              </a:rPr>
              <a:t>. (a) Low-power view showing stratified </a:t>
            </a:r>
            <a:r>
              <a:rPr lang="en-US" dirty="0" err="1">
                <a:latin typeface="Arial" pitchFamily="34" charset="0"/>
                <a:cs typeface="Arial" pitchFamily="34" charset="0"/>
              </a:rPr>
              <a:t>squamous</a:t>
            </a:r>
            <a:r>
              <a:rPr lang="en-US" dirty="0">
                <a:latin typeface="Arial" pitchFamily="34" charset="0"/>
                <a:cs typeface="Arial" pitchFamily="34" charset="0"/>
              </a:rPr>
              <a:t> epithelium with scattered intraepithelial lymphocytes (</a:t>
            </a:r>
            <a:r>
              <a:rPr lang="en-US" dirty="0" err="1">
                <a:latin typeface="Arial" pitchFamily="34" charset="0"/>
                <a:cs typeface="Arial" pitchFamily="34" charset="0"/>
              </a:rPr>
              <a:t>exocytosis</a:t>
            </a:r>
            <a:r>
              <a:rPr lang="en-US" dirty="0">
                <a:latin typeface="Arial" pitchFamily="34" charset="0"/>
                <a:cs typeface="Arial" pitchFamily="34" charset="0"/>
              </a:rPr>
              <a:t>). The underlying fibrous connective tissues are characterized by a patchy chronic inflammatory cell infiltrate and an isolated </a:t>
            </a:r>
            <a:r>
              <a:rPr lang="en-US" dirty="0" err="1">
                <a:latin typeface="Arial" pitchFamily="34" charset="0"/>
                <a:cs typeface="Arial" pitchFamily="34" charset="0"/>
              </a:rPr>
              <a:t>granuloma</a:t>
            </a:r>
            <a:r>
              <a:rPr lang="en-US" dirty="0">
                <a:latin typeface="Arial" pitchFamily="34" charset="0"/>
                <a:cs typeface="Arial" pitchFamily="34" charset="0"/>
              </a:rPr>
              <a:t> (arrow) (</a:t>
            </a:r>
            <a:r>
              <a:rPr lang="en-US" dirty="0" err="1">
                <a:latin typeface="Arial" pitchFamily="34" charset="0"/>
                <a:cs typeface="Arial" pitchFamily="34" charset="0"/>
              </a:rPr>
              <a:t>hematoxylin</a:t>
            </a:r>
            <a:r>
              <a:rPr lang="en-US" dirty="0">
                <a:latin typeface="Arial" pitchFamily="34" charset="0"/>
                <a:cs typeface="Arial" pitchFamily="34" charset="0"/>
              </a:rPr>
              <a:t> and eosin, 40x). (b) High-power view showing a well-defined, </a:t>
            </a:r>
            <a:r>
              <a:rPr lang="en-US" dirty="0" err="1">
                <a:latin typeface="Arial" pitchFamily="34" charset="0"/>
                <a:cs typeface="Arial" pitchFamily="34" charset="0"/>
              </a:rPr>
              <a:t>noncaseating</a:t>
            </a:r>
            <a:r>
              <a:rPr lang="en-US" dirty="0">
                <a:latin typeface="Arial" pitchFamily="34" charset="0"/>
                <a:cs typeface="Arial" pitchFamily="34" charset="0"/>
              </a:rPr>
              <a:t> </a:t>
            </a:r>
            <a:r>
              <a:rPr lang="en-US" dirty="0" err="1">
                <a:latin typeface="Arial" pitchFamily="34" charset="0"/>
                <a:cs typeface="Arial" pitchFamily="34" charset="0"/>
              </a:rPr>
              <a:t>granuloma</a:t>
            </a:r>
            <a:r>
              <a:rPr lang="en-US" dirty="0">
                <a:latin typeface="Arial" pitchFamily="34" charset="0"/>
                <a:cs typeface="Arial" pitchFamily="34" charset="0"/>
              </a:rPr>
              <a:t> composed predominantly of </a:t>
            </a:r>
            <a:r>
              <a:rPr lang="en-US" dirty="0" err="1">
                <a:latin typeface="Arial" pitchFamily="34" charset="0"/>
                <a:cs typeface="Arial" pitchFamily="34" charset="0"/>
              </a:rPr>
              <a:t>epithelioid</a:t>
            </a:r>
            <a:r>
              <a:rPr lang="en-US" dirty="0">
                <a:latin typeface="Arial" pitchFamily="34" charset="0"/>
                <a:cs typeface="Arial" pitchFamily="34" charset="0"/>
              </a:rPr>
              <a:t> </a:t>
            </a:r>
            <a:r>
              <a:rPr lang="en-US" dirty="0" err="1">
                <a:latin typeface="Arial" pitchFamily="34" charset="0"/>
                <a:cs typeface="Arial" pitchFamily="34" charset="0"/>
              </a:rPr>
              <a:t>histiocytes</a:t>
            </a:r>
            <a:r>
              <a:rPr lang="en-US" dirty="0">
                <a:latin typeface="Arial" pitchFamily="34" charset="0"/>
                <a:cs typeface="Arial" pitchFamily="34" charset="0"/>
              </a:rPr>
              <a:t> and lymphocytes (</a:t>
            </a:r>
            <a:r>
              <a:rPr lang="en-US" dirty="0" err="1">
                <a:latin typeface="Arial" pitchFamily="34" charset="0"/>
                <a:cs typeface="Arial" pitchFamily="34" charset="0"/>
              </a:rPr>
              <a:t>hematoxylin</a:t>
            </a:r>
            <a:r>
              <a:rPr lang="en-US" dirty="0">
                <a:latin typeface="Arial" pitchFamily="34" charset="0"/>
                <a:cs typeface="Arial" pitchFamily="34" charset="0"/>
              </a:rPr>
              <a:t> and eosin, 100x).</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500034" y="642918"/>
            <a:ext cx="8229600" cy="4525963"/>
          </a:xfrm>
        </p:spPr>
        <p:txBody>
          <a:bodyPr>
            <a:noAutofit/>
          </a:bodyPr>
          <a:lstStyle/>
          <a:p>
            <a:pPr>
              <a:buNone/>
            </a:pPr>
            <a:r>
              <a:rPr lang="en-US" sz="1900" dirty="0">
                <a:latin typeface="Arial" pitchFamily="34" charset="0"/>
                <a:cs typeface="Arial" pitchFamily="34" charset="0"/>
              </a:rPr>
              <a:t>The patient was provided with a prescription for a </a:t>
            </a:r>
            <a:r>
              <a:rPr lang="en-US" sz="1900" b="1" dirty="0">
                <a:latin typeface="Arial" pitchFamily="34" charset="0"/>
                <a:cs typeface="Arial" pitchFamily="34" charset="0"/>
              </a:rPr>
              <a:t>mild topical steroid rinse </a:t>
            </a:r>
            <a:r>
              <a:rPr lang="en-US" sz="1900" dirty="0">
                <a:latin typeface="Arial" pitchFamily="34" charset="0"/>
                <a:cs typeface="Arial" pitchFamily="34" charset="0"/>
              </a:rPr>
              <a:t>and instructed to rinse and spit </a:t>
            </a:r>
            <a:r>
              <a:rPr lang="en-US" sz="1900" b="1" dirty="0">
                <a:latin typeface="Arial" pitchFamily="34" charset="0"/>
                <a:cs typeface="Arial" pitchFamily="34" charset="0"/>
              </a:rPr>
              <a:t>four times daily for 14 days</a:t>
            </a:r>
            <a:r>
              <a:rPr lang="en-US" sz="1900" dirty="0">
                <a:latin typeface="Arial" pitchFamily="34" charset="0"/>
                <a:cs typeface="Arial" pitchFamily="34" charset="0"/>
              </a:rPr>
              <a:t>. He was also referred to his pediatrician for additional evaluation to rule out for </a:t>
            </a:r>
            <a:r>
              <a:rPr lang="en-US" sz="1900" dirty="0" err="1">
                <a:latin typeface="Arial" pitchFamily="34" charset="0"/>
                <a:cs typeface="Arial" pitchFamily="34" charset="0"/>
              </a:rPr>
              <a:t>Crohn's</a:t>
            </a:r>
            <a:r>
              <a:rPr lang="en-US" sz="1900" dirty="0">
                <a:latin typeface="Arial" pitchFamily="34" charset="0"/>
                <a:cs typeface="Arial" pitchFamily="34" charset="0"/>
              </a:rPr>
              <a:t> disease and other systemic conditions associated with </a:t>
            </a:r>
            <a:r>
              <a:rPr lang="en-US" sz="1900" dirty="0" err="1">
                <a:latin typeface="Arial" pitchFamily="34" charset="0"/>
                <a:cs typeface="Arial" pitchFamily="34" charset="0"/>
              </a:rPr>
              <a:t>granulomatous</a:t>
            </a:r>
            <a:r>
              <a:rPr lang="en-US" sz="1900" dirty="0">
                <a:latin typeface="Arial" pitchFamily="34" charset="0"/>
                <a:cs typeface="Arial" pitchFamily="34" charset="0"/>
              </a:rPr>
              <a:t> inflammation, including </a:t>
            </a:r>
            <a:r>
              <a:rPr lang="en-US" sz="1900" dirty="0" err="1">
                <a:latin typeface="Arial" pitchFamily="34" charset="0"/>
                <a:cs typeface="Arial" pitchFamily="34" charset="0"/>
              </a:rPr>
              <a:t>sarcoidosis</a:t>
            </a:r>
            <a:r>
              <a:rPr lang="en-US" sz="1900" dirty="0">
                <a:latin typeface="Arial" pitchFamily="34" charset="0"/>
                <a:cs typeface="Arial" pitchFamily="34" charset="0"/>
              </a:rPr>
              <a:t>. The patient returned for follow-up three weeks later and demonstrated a modest reduction in the </a:t>
            </a:r>
            <a:r>
              <a:rPr lang="en-US" sz="1900" dirty="0" err="1">
                <a:latin typeface="Arial" pitchFamily="34" charset="0"/>
                <a:cs typeface="Arial" pitchFamily="34" charset="0"/>
              </a:rPr>
              <a:t>erythema</a:t>
            </a:r>
            <a:r>
              <a:rPr lang="en-US" sz="1900" dirty="0">
                <a:latin typeface="Arial" pitchFamily="34" charset="0"/>
                <a:cs typeface="Arial" pitchFamily="34" charset="0"/>
              </a:rPr>
              <a:t> of the maxillary </a:t>
            </a:r>
            <a:r>
              <a:rPr lang="en-US" sz="1900" dirty="0" err="1">
                <a:latin typeface="Arial" pitchFamily="34" charset="0"/>
                <a:cs typeface="Arial" pitchFamily="34" charset="0"/>
              </a:rPr>
              <a:t>gingiva</a:t>
            </a:r>
            <a:r>
              <a:rPr lang="en-US" sz="1900" dirty="0">
                <a:latin typeface="Arial" pitchFamily="34" charset="0"/>
                <a:cs typeface="Arial" pitchFamily="34" charset="0"/>
              </a:rPr>
              <a:t> and swelling of the </a:t>
            </a:r>
            <a:r>
              <a:rPr lang="en-US" sz="1900" dirty="0" err="1">
                <a:latin typeface="Arial" pitchFamily="34" charset="0"/>
                <a:cs typeface="Arial" pitchFamily="34" charset="0"/>
              </a:rPr>
              <a:t>mandibular</a:t>
            </a:r>
            <a:r>
              <a:rPr lang="en-US" sz="1900" dirty="0">
                <a:latin typeface="Arial" pitchFamily="34" charset="0"/>
                <a:cs typeface="Arial" pitchFamily="34" charset="0"/>
              </a:rPr>
              <a:t> </a:t>
            </a:r>
            <a:r>
              <a:rPr lang="en-US" sz="1900" dirty="0" err="1">
                <a:latin typeface="Arial" pitchFamily="34" charset="0"/>
                <a:cs typeface="Arial" pitchFamily="34" charset="0"/>
              </a:rPr>
              <a:t>gingiva</a:t>
            </a:r>
            <a:r>
              <a:rPr lang="en-US" sz="1900" dirty="0">
                <a:latin typeface="Arial" pitchFamily="34" charset="0"/>
                <a:cs typeface="Arial" pitchFamily="34" charset="0"/>
              </a:rPr>
              <a:t>. The patient's mother also reported less pain and bleeding during brushing. The patient was again advised to pursue diagnostic evaluation for systemic causes of </a:t>
            </a:r>
            <a:r>
              <a:rPr lang="en-US" sz="1900" dirty="0" err="1">
                <a:latin typeface="Arial" pitchFamily="34" charset="0"/>
                <a:cs typeface="Arial" pitchFamily="34" charset="0"/>
              </a:rPr>
              <a:t>granulomatous</a:t>
            </a:r>
            <a:r>
              <a:rPr lang="en-US" sz="1900" dirty="0">
                <a:latin typeface="Arial" pitchFamily="34" charset="0"/>
                <a:cs typeface="Arial" pitchFamily="34" charset="0"/>
              </a:rPr>
              <a:t> inflammation. Following evaluation by his pediatrician, he was referred to a pediatric gastroenterologist for consultation. The patient subsequently underwent endoscopic examination and biopsy which showed acute inflammation of the intestinal mucosa. A diagnosis of early </a:t>
            </a:r>
            <a:r>
              <a:rPr lang="en-US" sz="1900" dirty="0" err="1">
                <a:latin typeface="Arial" pitchFamily="34" charset="0"/>
                <a:cs typeface="Arial" pitchFamily="34" charset="0"/>
              </a:rPr>
              <a:t>Crohn's</a:t>
            </a:r>
            <a:r>
              <a:rPr lang="en-US" sz="1900" dirty="0">
                <a:latin typeface="Arial" pitchFamily="34" charset="0"/>
                <a:cs typeface="Arial" pitchFamily="34" charset="0"/>
              </a:rPr>
              <a:t> disease was made. The patient was placed on </a:t>
            </a:r>
            <a:r>
              <a:rPr lang="en-US" sz="1900" b="1" dirty="0" err="1">
                <a:latin typeface="Arial" pitchFamily="34" charset="0"/>
                <a:cs typeface="Arial" pitchFamily="34" charset="0"/>
              </a:rPr>
              <a:t>mesalamine</a:t>
            </a:r>
            <a:r>
              <a:rPr lang="en-US" sz="1900" b="1" dirty="0">
                <a:latin typeface="Arial" pitchFamily="34" charset="0"/>
                <a:cs typeface="Arial" pitchFamily="34" charset="0"/>
              </a:rPr>
              <a:t>, an anti-inflammatory </a:t>
            </a:r>
            <a:r>
              <a:rPr lang="en-US" sz="1900" b="1" dirty="0" err="1">
                <a:latin typeface="Arial" pitchFamily="34" charset="0"/>
                <a:cs typeface="Arial" pitchFamily="34" charset="0"/>
              </a:rPr>
              <a:t>aminosalicylate</a:t>
            </a:r>
            <a:r>
              <a:rPr lang="en-US" sz="1900" b="1" dirty="0">
                <a:latin typeface="Arial" pitchFamily="34" charset="0"/>
                <a:cs typeface="Arial" pitchFamily="34" charset="0"/>
              </a:rPr>
              <a:t>, and </a:t>
            </a:r>
            <a:r>
              <a:rPr lang="en-US" sz="1900" b="1" dirty="0" err="1">
                <a:latin typeface="Arial" pitchFamily="34" charset="0"/>
                <a:cs typeface="Arial" pitchFamily="34" charset="0"/>
              </a:rPr>
              <a:t>azathioprine</a:t>
            </a:r>
            <a:r>
              <a:rPr lang="en-US" sz="1900" b="1" dirty="0">
                <a:latin typeface="Arial" pitchFamily="34" charset="0"/>
                <a:cs typeface="Arial" pitchFamily="34" charset="0"/>
              </a:rPr>
              <a:t>, an immunosuppressant</a:t>
            </a:r>
            <a:r>
              <a:rPr lang="en-US" sz="1900" dirty="0">
                <a:latin typeface="Arial" pitchFamily="34" charset="0"/>
                <a:cs typeface="Arial" pitchFamily="34" charset="0"/>
              </a:rPr>
              <a:t>. At one-year follow-up by phone, the patient's mother reports that he continues to respond well to his medications. She states that his oral lesions have completely resolved and that he is currently free of intraoral and GI symptoms.</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pPr>
              <a:buNone/>
            </a:pPr>
            <a:r>
              <a:rPr lang="en-US" dirty="0">
                <a:latin typeface="Arial" pitchFamily="34" charset="0"/>
                <a:cs typeface="Arial" pitchFamily="34" charset="0"/>
              </a:rPr>
              <a:t>The dental practitioner is therefore in a unique position to detect oral </a:t>
            </a:r>
            <a:r>
              <a:rPr lang="en-US" dirty="0" err="1" smtClean="0">
                <a:latin typeface="Arial" pitchFamily="34" charset="0"/>
                <a:cs typeface="Arial" pitchFamily="34" charset="0"/>
              </a:rPr>
              <a:t>Crohn's</a:t>
            </a:r>
            <a:r>
              <a:rPr lang="en-US" dirty="0" smtClean="0">
                <a:latin typeface="Arial" pitchFamily="34" charset="0"/>
                <a:cs typeface="Arial" pitchFamily="34" charset="0"/>
              </a:rPr>
              <a:t> disease, </a:t>
            </a:r>
            <a:r>
              <a:rPr lang="en-US" dirty="0">
                <a:latin typeface="Arial" pitchFamily="34" charset="0"/>
                <a:cs typeface="Arial" pitchFamily="34" charset="0"/>
              </a:rPr>
              <a:t>which may be the only manifestation of occult disease in patients who are otherwise asymptomatic. This may lead to early diagnosis, timely treatment, and ultimately a better outcome in affected patients.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sr-Latn-RS" sz="3000" b="1" dirty="0">
                <a:latin typeface="Arial" pitchFamily="34" charset="0"/>
                <a:cs typeface="Arial" pitchFamily="34" charset="0"/>
              </a:rPr>
              <a:t>U</a:t>
            </a:r>
            <a:r>
              <a:rPr lang="en-US" sz="3000" b="1" dirty="0" err="1" smtClean="0">
                <a:latin typeface="Arial" pitchFamily="34" charset="0"/>
                <a:cs typeface="Arial" pitchFamily="34" charset="0"/>
              </a:rPr>
              <a:t>lcerative</a:t>
            </a:r>
            <a:r>
              <a:rPr lang="en-US" sz="3000" b="1" dirty="0" smtClean="0">
                <a:latin typeface="Arial" pitchFamily="34" charset="0"/>
                <a:cs typeface="Arial" pitchFamily="34" charset="0"/>
              </a:rPr>
              <a:t> </a:t>
            </a:r>
            <a:r>
              <a:rPr lang="en-US" sz="3000" b="1" dirty="0">
                <a:latin typeface="Arial" pitchFamily="34" charset="0"/>
                <a:cs typeface="Arial" pitchFamily="34" charset="0"/>
              </a:rPr>
              <a:t>colitis</a:t>
            </a:r>
            <a:br>
              <a:rPr lang="en-US" sz="3000" b="1" dirty="0">
                <a:latin typeface="Arial" pitchFamily="34" charset="0"/>
                <a:cs typeface="Arial" pitchFamily="34" charset="0"/>
              </a:rPr>
            </a:br>
            <a:endParaRPr lang="en-US" sz="3000" dirty="0">
              <a:latin typeface="Arial" pitchFamily="34" charset="0"/>
              <a:cs typeface="Arial" pitchFamily="34" charset="0"/>
            </a:endParaRPr>
          </a:p>
        </p:txBody>
      </p:sp>
      <p:sp>
        <p:nvSpPr>
          <p:cNvPr id="3" name="Content Placeholder 2"/>
          <p:cNvSpPr>
            <a:spLocks noGrp="1"/>
          </p:cNvSpPr>
          <p:nvPr>
            <p:ph idx="1"/>
          </p:nvPr>
        </p:nvSpPr>
        <p:spPr/>
        <p:txBody>
          <a:bodyPr>
            <a:normAutofit/>
          </a:bodyPr>
          <a:lstStyle/>
          <a:p>
            <a:pPr>
              <a:buNone/>
            </a:pPr>
            <a:r>
              <a:rPr lang="en-US" sz="2700" dirty="0">
                <a:latin typeface="Arial" pitchFamily="34" charset="0"/>
                <a:cs typeface="Arial" pitchFamily="34" charset="0"/>
              </a:rPr>
              <a:t>Ulcerative </a:t>
            </a:r>
            <a:r>
              <a:rPr lang="en-US" sz="2700" dirty="0" smtClean="0">
                <a:latin typeface="Arial" pitchFamily="34" charset="0"/>
                <a:cs typeface="Arial" pitchFamily="34" charset="0"/>
              </a:rPr>
              <a:t>colitis</a:t>
            </a:r>
            <a:r>
              <a:rPr lang="sr-Latn-RS" sz="2700" dirty="0" smtClean="0">
                <a:latin typeface="Arial" pitchFamily="34" charset="0"/>
                <a:cs typeface="Arial" pitchFamily="34" charset="0"/>
              </a:rPr>
              <a:t> (UC)</a:t>
            </a:r>
            <a:r>
              <a:rPr lang="en-US" sz="2700" dirty="0" smtClean="0">
                <a:latin typeface="Arial" pitchFamily="34" charset="0"/>
                <a:cs typeface="Arial" pitchFamily="34" charset="0"/>
              </a:rPr>
              <a:t> </a:t>
            </a:r>
            <a:r>
              <a:rPr lang="en-US" sz="2700" dirty="0">
                <a:latin typeface="Arial" pitchFamily="34" charset="0"/>
                <a:cs typeface="Arial" pitchFamily="34" charset="0"/>
              </a:rPr>
              <a:t>is a chronic inflammatory disease with apparent </a:t>
            </a:r>
            <a:r>
              <a:rPr lang="en-US" sz="2700" dirty="0" err="1">
                <a:latin typeface="Arial" pitchFamily="34" charset="0"/>
                <a:cs typeface="Arial" pitchFamily="34" charset="0"/>
              </a:rPr>
              <a:t>extraintestinal</a:t>
            </a:r>
            <a:r>
              <a:rPr lang="en-US" sz="2700" dirty="0">
                <a:latin typeface="Arial" pitchFamily="34" charset="0"/>
                <a:cs typeface="Arial" pitchFamily="34" charset="0"/>
              </a:rPr>
              <a:t> manifestations, including in the oral cavity. </a:t>
            </a:r>
            <a:endParaRPr lang="sr-Latn-RS" sz="2700" dirty="0" smtClean="0">
              <a:latin typeface="Arial" pitchFamily="34" charset="0"/>
              <a:cs typeface="Arial" pitchFamily="34" charset="0"/>
            </a:endParaRPr>
          </a:p>
          <a:p>
            <a:pPr>
              <a:buNone/>
            </a:pPr>
            <a:r>
              <a:rPr lang="en-US" sz="2700" dirty="0">
                <a:latin typeface="Arial" pitchFamily="34" charset="0"/>
                <a:cs typeface="Arial" pitchFamily="34" charset="0"/>
              </a:rPr>
              <a:t>The most common oral manifestation is </a:t>
            </a:r>
            <a:r>
              <a:rPr lang="en-US" sz="2700" dirty="0" err="1">
                <a:latin typeface="Arial" pitchFamily="34" charset="0"/>
                <a:cs typeface="Arial" pitchFamily="34" charset="0"/>
              </a:rPr>
              <a:t>aphthous</a:t>
            </a:r>
            <a:r>
              <a:rPr lang="en-US" sz="2700" dirty="0">
                <a:latin typeface="Arial" pitchFamily="34" charset="0"/>
                <a:cs typeface="Arial" pitchFamily="34" charset="0"/>
              </a:rPr>
              <a:t> ulceration, which is benign and occurs in 20% of patients with </a:t>
            </a:r>
            <a:r>
              <a:rPr lang="en-US" sz="2700" dirty="0" smtClean="0">
                <a:latin typeface="Arial" pitchFamily="34" charset="0"/>
                <a:cs typeface="Arial" pitchFamily="34" charset="0"/>
              </a:rPr>
              <a:t>UC</a:t>
            </a:r>
            <a:r>
              <a:rPr lang="sr-Latn-RS" sz="2700" dirty="0">
                <a:latin typeface="Arial" pitchFamily="34" charset="0"/>
                <a:cs typeface="Arial" pitchFamily="34" charset="0"/>
              </a:rPr>
              <a:t>.</a:t>
            </a:r>
            <a:endParaRPr lang="sr-Latn-RS" sz="2700" dirty="0" smtClean="0">
              <a:latin typeface="Arial" pitchFamily="34" charset="0"/>
              <a:cs typeface="Arial" pitchFamily="34" charset="0"/>
            </a:endParaRPr>
          </a:p>
          <a:p>
            <a:pPr>
              <a:buNone/>
            </a:pPr>
            <a:r>
              <a:rPr lang="en-US" sz="2700" dirty="0">
                <a:latin typeface="Arial" pitchFamily="34" charset="0"/>
                <a:cs typeface="Arial" pitchFamily="34" charset="0"/>
              </a:rPr>
              <a:t>In patients with UC, epithelial dysplasia is reported to be limited to the colon and </a:t>
            </a:r>
            <a:r>
              <a:rPr lang="en-US" sz="2700" dirty="0" smtClean="0">
                <a:latin typeface="Arial" pitchFamily="34" charset="0"/>
                <a:cs typeface="Arial" pitchFamily="34" charset="0"/>
              </a:rPr>
              <a:t>rectum, </a:t>
            </a:r>
            <a:r>
              <a:rPr lang="en-US" sz="2700" dirty="0">
                <a:latin typeface="Arial" pitchFamily="34" charset="0"/>
                <a:cs typeface="Arial" pitchFamily="34" charset="0"/>
              </a:rPr>
              <a:t>while epithelial dysplasia in the oral cavity has never been </a:t>
            </a:r>
            <a:r>
              <a:rPr lang="en-US" sz="2700" dirty="0" smtClean="0">
                <a:latin typeface="Arial" pitchFamily="34" charset="0"/>
                <a:cs typeface="Arial" pitchFamily="34" charset="0"/>
              </a:rPr>
              <a:t>reported</a:t>
            </a:r>
            <a:r>
              <a:rPr lang="sr-Latn-RS" sz="2700" dirty="0" smtClean="0">
                <a:latin typeface="Arial" pitchFamily="34" charset="0"/>
                <a:cs typeface="Arial" pitchFamily="34" charset="0"/>
              </a:rPr>
              <a:t>.</a:t>
            </a:r>
            <a:endParaRPr lang="en-US" sz="2700" dirty="0">
              <a:latin typeface="Arial" pitchFamily="34" charset="0"/>
              <a:cs typeface="Arial" pitchFamily="34" charset="0"/>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fontScale="85000" lnSpcReduction="20000"/>
          </a:bodyPr>
          <a:lstStyle/>
          <a:p>
            <a:pPr>
              <a:buNone/>
            </a:pPr>
            <a:r>
              <a:rPr lang="sr-Latn-RS" dirty="0" smtClean="0">
                <a:latin typeface="Arial" pitchFamily="34" charset="0"/>
                <a:cs typeface="Arial" pitchFamily="34" charset="0"/>
              </a:rPr>
              <a:t>CASE REPORT:</a:t>
            </a:r>
          </a:p>
          <a:p>
            <a:pPr>
              <a:buNone/>
            </a:pPr>
            <a:r>
              <a:rPr lang="en-US" dirty="0">
                <a:latin typeface="Arial" pitchFamily="34" charset="0"/>
                <a:cs typeface="Arial" pitchFamily="34" charset="0"/>
              </a:rPr>
              <a:t>A 52-year-old male </a:t>
            </a:r>
            <a:r>
              <a:rPr lang="sr-Latn-RS" dirty="0" smtClean="0">
                <a:latin typeface="Arial" pitchFamily="34" charset="0"/>
                <a:cs typeface="Arial" pitchFamily="34" charset="0"/>
              </a:rPr>
              <a:t>had </a:t>
            </a:r>
            <a:r>
              <a:rPr lang="sr-Latn-RS" dirty="0">
                <a:latin typeface="Arial" pitchFamily="34" charset="0"/>
                <a:cs typeface="Arial" pitchFamily="34" charset="0"/>
              </a:rPr>
              <a:t>a</a:t>
            </a:r>
            <a:r>
              <a:rPr lang="en-US" dirty="0" smtClean="0">
                <a:latin typeface="Arial" pitchFamily="34" charset="0"/>
                <a:cs typeface="Arial" pitchFamily="34" charset="0"/>
              </a:rPr>
              <a:t> </a:t>
            </a:r>
            <a:r>
              <a:rPr lang="en-US" dirty="0">
                <a:latin typeface="Arial" pitchFamily="34" charset="0"/>
                <a:cs typeface="Arial" pitchFamily="34" charset="0"/>
              </a:rPr>
              <a:t>pain in his tongue with a history of one </a:t>
            </a:r>
            <a:r>
              <a:rPr lang="en-US" dirty="0" smtClean="0">
                <a:latin typeface="Arial" pitchFamily="34" charset="0"/>
                <a:cs typeface="Arial" pitchFamily="34" charset="0"/>
              </a:rPr>
              <a:t>week</a:t>
            </a:r>
            <a:r>
              <a:rPr lang="sr-Latn-RS" dirty="0" smtClean="0">
                <a:latin typeface="Arial" pitchFamily="34" charset="0"/>
                <a:cs typeface="Arial" pitchFamily="34" charset="0"/>
              </a:rPr>
              <a:t>. </a:t>
            </a:r>
            <a:r>
              <a:rPr lang="en-US" dirty="0">
                <a:latin typeface="Arial" pitchFamily="34" charset="0"/>
                <a:cs typeface="Arial" pitchFamily="34" charset="0"/>
              </a:rPr>
              <a:t>The patient had been experiencing recurrent oral pain for nearly two years and reported that he had not used any medication for his oral pain. The pain would disappear spontaneously after two weeks and then recur within ten days, which affected the patient’s daily life. Dermatological or genital discomfort or lesions were negative. The patient was diagnosed with UC 5 years ago and </a:t>
            </a:r>
            <a:r>
              <a:rPr lang="en-US" dirty="0" err="1">
                <a:latin typeface="Arial" pitchFamily="34" charset="0"/>
                <a:cs typeface="Arial" pitchFamily="34" charset="0"/>
              </a:rPr>
              <a:t>mesalazine</a:t>
            </a:r>
            <a:r>
              <a:rPr lang="en-US" dirty="0">
                <a:latin typeface="Arial" pitchFamily="34" charset="0"/>
                <a:cs typeface="Arial" pitchFamily="34" charset="0"/>
              </a:rPr>
              <a:t> had been prescribed.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1071546"/>
            <a:ext cx="8229600" cy="4525963"/>
          </a:xfrm>
        </p:spPr>
        <p:txBody>
          <a:bodyPr>
            <a:normAutofit/>
          </a:bodyPr>
          <a:lstStyle/>
          <a:p>
            <a:pPr>
              <a:buNone/>
            </a:pPr>
            <a:r>
              <a:rPr lang="en-US" sz="2800" dirty="0" smtClean="0">
                <a:latin typeface="Arial" pitchFamily="34" charset="0"/>
                <a:cs typeface="Arial" pitchFamily="34" charset="0"/>
              </a:rPr>
              <a:t>Intestinal diseases, also known as gastrointestinal diseases, refer to a wide range of medical conditions affecting the gastrointestinal tract, including the esophagus, stomach, small intestine, large intestine (colon), rectum, and anus. These diseases can involve inflammation, infection, structural abnormalities, functional disorders, autoimmune reactions, and malignancies within the gastrointestinal system</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85000" lnSpcReduction="10000"/>
          </a:bodyPr>
          <a:lstStyle/>
          <a:p>
            <a:pPr>
              <a:buNone/>
            </a:pPr>
            <a:r>
              <a:rPr lang="en-US" dirty="0">
                <a:latin typeface="Arial" pitchFamily="34" charset="0"/>
                <a:cs typeface="Arial" pitchFamily="34" charset="0"/>
              </a:rPr>
              <a:t>Clinical examination demonstrated multiple painful oval ulcers with a yellow </a:t>
            </a:r>
            <a:r>
              <a:rPr lang="en-US" dirty="0" err="1">
                <a:latin typeface="Arial" pitchFamily="34" charset="0"/>
                <a:cs typeface="Arial" pitchFamily="34" charset="0"/>
              </a:rPr>
              <a:t>pseudomembranous</a:t>
            </a:r>
            <a:r>
              <a:rPr lang="en-US" dirty="0">
                <a:latin typeface="Arial" pitchFamily="34" charset="0"/>
                <a:cs typeface="Arial" pitchFamily="34" charset="0"/>
              </a:rPr>
              <a:t> base and </a:t>
            </a:r>
            <a:r>
              <a:rPr lang="en-US" dirty="0" err="1">
                <a:latin typeface="Arial" pitchFamily="34" charset="0"/>
                <a:cs typeface="Arial" pitchFamily="34" charset="0"/>
              </a:rPr>
              <a:t>erythematous</a:t>
            </a:r>
            <a:r>
              <a:rPr lang="en-US" dirty="0">
                <a:latin typeface="Arial" pitchFamily="34" charset="0"/>
                <a:cs typeface="Arial" pitchFamily="34" charset="0"/>
              </a:rPr>
              <a:t> borders on the bilateral ventral surfaces of the </a:t>
            </a:r>
            <a:r>
              <a:rPr lang="en-US" dirty="0" smtClean="0">
                <a:latin typeface="Arial" pitchFamily="34" charset="0"/>
                <a:cs typeface="Arial" pitchFamily="34" charset="0"/>
              </a:rPr>
              <a:t>tongue</a:t>
            </a:r>
            <a:r>
              <a:rPr lang="sr-Latn-RS" dirty="0" smtClean="0">
                <a:latin typeface="Arial" pitchFamily="34" charset="0"/>
                <a:cs typeface="Arial" pitchFamily="34" charset="0"/>
              </a:rPr>
              <a:t>. </a:t>
            </a:r>
            <a:r>
              <a:rPr lang="en-US" dirty="0">
                <a:latin typeface="Arial" pitchFamily="34" charset="0"/>
                <a:cs typeface="Arial" pitchFamily="34" charset="0"/>
              </a:rPr>
              <a:t>To confirm the diagnosis of the oral lesions, a biopsy was performed on the right ventral surface of the tongue. </a:t>
            </a:r>
            <a:r>
              <a:rPr lang="en-US" dirty="0" err="1">
                <a:latin typeface="Arial" pitchFamily="34" charset="0"/>
                <a:cs typeface="Arial" pitchFamily="34" charset="0"/>
              </a:rPr>
              <a:t>Histopathological</a:t>
            </a:r>
            <a:r>
              <a:rPr lang="en-US" dirty="0">
                <a:latin typeface="Arial" pitchFamily="34" charset="0"/>
                <a:cs typeface="Arial" pitchFamily="34" charset="0"/>
              </a:rPr>
              <a:t> examination by two independent oral pathologists indicated chronic mucosa inflammation, with inflammatory cell infiltration, vascular proliferation, and focal ulcer formation in the </a:t>
            </a:r>
            <a:r>
              <a:rPr lang="en-US" dirty="0" err="1">
                <a:latin typeface="Arial" pitchFamily="34" charset="0"/>
                <a:cs typeface="Arial" pitchFamily="34" charset="0"/>
              </a:rPr>
              <a:t>subepithelial</a:t>
            </a:r>
            <a:r>
              <a:rPr lang="en-US" dirty="0">
                <a:latin typeface="Arial" pitchFamily="34" charset="0"/>
                <a:cs typeface="Arial" pitchFamily="34" charset="0"/>
              </a:rPr>
              <a:t> region.</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32770" name="Picture 2" descr="figure 1"/>
          <p:cNvPicPr>
            <a:picLocks noChangeAspect="1" noChangeArrowheads="1"/>
          </p:cNvPicPr>
          <p:nvPr/>
        </p:nvPicPr>
        <p:blipFill>
          <a:blip r:embed="rId2"/>
          <a:srcRect/>
          <a:stretch>
            <a:fillRect/>
          </a:stretch>
        </p:blipFill>
        <p:spPr bwMode="auto">
          <a:xfrm>
            <a:off x="1142976" y="0"/>
            <a:ext cx="6524625" cy="4895850"/>
          </a:xfrm>
          <a:prstGeom prst="rect">
            <a:avLst/>
          </a:prstGeom>
          <a:noFill/>
        </p:spPr>
      </p:pic>
      <p:sp>
        <p:nvSpPr>
          <p:cNvPr id="5" name="Rectangle 4"/>
          <p:cNvSpPr/>
          <p:nvPr/>
        </p:nvSpPr>
        <p:spPr>
          <a:xfrm>
            <a:off x="1071538" y="4857760"/>
            <a:ext cx="7143800" cy="1661993"/>
          </a:xfrm>
          <a:prstGeom prst="rect">
            <a:avLst/>
          </a:prstGeom>
        </p:spPr>
        <p:txBody>
          <a:bodyPr wrap="square">
            <a:spAutoFit/>
          </a:bodyPr>
          <a:lstStyle/>
          <a:p>
            <a:r>
              <a:rPr lang="en-US" sz="1700" dirty="0">
                <a:latin typeface="Arial" pitchFamily="34" charset="0"/>
                <a:cs typeface="Arial" pitchFamily="34" charset="0"/>
              </a:rPr>
              <a:t>Clinical manifestations of oral mucosa before and after treatment. (</a:t>
            </a:r>
            <a:r>
              <a:rPr lang="en-US" sz="1700" b="1" dirty="0">
                <a:latin typeface="Arial" pitchFamily="34" charset="0"/>
                <a:cs typeface="Arial" pitchFamily="34" charset="0"/>
              </a:rPr>
              <a:t>A</a:t>
            </a:r>
            <a:r>
              <a:rPr lang="en-US" sz="1700" dirty="0">
                <a:latin typeface="Arial" pitchFamily="34" charset="0"/>
                <a:cs typeface="Arial" pitchFamily="34" charset="0"/>
              </a:rPr>
              <a:t>) – (</a:t>
            </a:r>
            <a:r>
              <a:rPr lang="en-US" sz="1700" b="1" dirty="0">
                <a:latin typeface="Arial" pitchFamily="34" charset="0"/>
                <a:cs typeface="Arial" pitchFamily="34" charset="0"/>
              </a:rPr>
              <a:t>B</a:t>
            </a:r>
            <a:r>
              <a:rPr lang="en-US" sz="1700" dirty="0">
                <a:latin typeface="Arial" pitchFamily="34" charset="0"/>
                <a:cs typeface="Arial" pitchFamily="34" charset="0"/>
              </a:rPr>
              <a:t>) </a:t>
            </a:r>
            <a:r>
              <a:rPr lang="en-US" sz="1700" dirty="0" err="1">
                <a:latin typeface="Arial" pitchFamily="34" charset="0"/>
                <a:cs typeface="Arial" pitchFamily="34" charset="0"/>
              </a:rPr>
              <a:t>Aphthous</a:t>
            </a:r>
            <a:r>
              <a:rPr lang="en-US" sz="1700" dirty="0">
                <a:latin typeface="Arial" pitchFamily="34" charset="0"/>
                <a:cs typeface="Arial" pitchFamily="34" charset="0"/>
              </a:rPr>
              <a:t> ulceration before biopsy and treatment; </a:t>
            </a:r>
            <a:r>
              <a:rPr lang="en-US" sz="1700" b="1" dirty="0">
                <a:latin typeface="Arial" pitchFamily="34" charset="0"/>
                <a:cs typeface="Arial" pitchFamily="34" charset="0"/>
              </a:rPr>
              <a:t>A</a:t>
            </a:r>
            <a:r>
              <a:rPr lang="en-US" sz="1700" dirty="0">
                <a:latin typeface="Arial" pitchFamily="34" charset="0"/>
                <a:cs typeface="Arial" pitchFamily="34" charset="0"/>
              </a:rPr>
              <a:t> right ventral surface of the tongue, blue arrows indicate the oral ulcers and yellow arrow indicates the region of biopsy; </a:t>
            </a:r>
            <a:r>
              <a:rPr lang="en-US" sz="1700" b="1" dirty="0">
                <a:latin typeface="Arial" pitchFamily="34" charset="0"/>
                <a:cs typeface="Arial" pitchFamily="34" charset="0"/>
              </a:rPr>
              <a:t>B</a:t>
            </a:r>
            <a:r>
              <a:rPr lang="en-US" sz="1700" dirty="0">
                <a:latin typeface="Arial" pitchFamily="34" charset="0"/>
                <a:cs typeface="Arial" pitchFamily="34" charset="0"/>
              </a:rPr>
              <a:t> left ventral surface of the tongue. (</a:t>
            </a:r>
            <a:r>
              <a:rPr lang="en-US" sz="1700" b="1" dirty="0">
                <a:latin typeface="Arial" pitchFamily="34" charset="0"/>
                <a:cs typeface="Arial" pitchFamily="34" charset="0"/>
              </a:rPr>
              <a:t>C</a:t>
            </a:r>
            <a:r>
              <a:rPr lang="en-US" sz="1700" dirty="0">
                <a:latin typeface="Arial" pitchFamily="34" charset="0"/>
                <a:cs typeface="Arial" pitchFamily="34" charset="0"/>
              </a:rPr>
              <a:t>) – (</a:t>
            </a:r>
            <a:r>
              <a:rPr lang="en-US" sz="1700" b="1" dirty="0">
                <a:latin typeface="Arial" pitchFamily="34" charset="0"/>
                <a:cs typeface="Arial" pitchFamily="34" charset="0"/>
              </a:rPr>
              <a:t>D</a:t>
            </a:r>
            <a:r>
              <a:rPr lang="en-US" sz="1700" dirty="0">
                <a:latin typeface="Arial" pitchFamily="34" charset="0"/>
                <a:cs typeface="Arial" pitchFamily="34" charset="0"/>
              </a:rPr>
              <a:t>) Oral manifestations at one-year follow-up; </a:t>
            </a:r>
            <a:r>
              <a:rPr lang="en-US" sz="1700" b="1" dirty="0">
                <a:latin typeface="Arial" pitchFamily="34" charset="0"/>
                <a:cs typeface="Arial" pitchFamily="34" charset="0"/>
              </a:rPr>
              <a:t>C</a:t>
            </a:r>
            <a:r>
              <a:rPr lang="en-US" sz="1700" dirty="0">
                <a:latin typeface="Arial" pitchFamily="34" charset="0"/>
                <a:cs typeface="Arial" pitchFamily="34" charset="0"/>
              </a:rPr>
              <a:t> right ventral surface of the tongue and </a:t>
            </a:r>
            <a:r>
              <a:rPr lang="en-US" sz="1700" b="1" dirty="0">
                <a:latin typeface="Arial" pitchFamily="34" charset="0"/>
                <a:cs typeface="Arial" pitchFamily="34" charset="0"/>
              </a:rPr>
              <a:t>D</a:t>
            </a:r>
            <a:r>
              <a:rPr lang="en-US" sz="1700" dirty="0">
                <a:latin typeface="Arial" pitchFamily="34" charset="0"/>
                <a:cs typeface="Arial" pitchFamily="34" charset="0"/>
              </a:rPr>
              <a:t> left ventral surface of the tongue</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2" name="Picture 4"/>
          <p:cNvPicPr>
            <a:picLocks noChangeAspect="1" noChangeArrowheads="1"/>
          </p:cNvPicPr>
          <p:nvPr/>
        </p:nvPicPr>
        <p:blipFill>
          <a:blip r:embed="rId2"/>
          <a:srcRect/>
          <a:stretch>
            <a:fillRect/>
          </a:stretch>
        </p:blipFill>
        <p:spPr bwMode="auto">
          <a:xfrm>
            <a:off x="500034" y="1214422"/>
            <a:ext cx="8162925" cy="3538551"/>
          </a:xfrm>
          <a:prstGeom prst="rect">
            <a:avLst/>
          </a:prstGeom>
          <a:noFill/>
          <a:ln w="9525">
            <a:noFill/>
            <a:miter lim="800000"/>
            <a:headEnd/>
            <a:tailEnd/>
          </a:ln>
          <a:effectLst/>
        </p:spPr>
      </p:pic>
      <p:sp>
        <p:nvSpPr>
          <p:cNvPr id="7" name="Rectangle 6"/>
          <p:cNvSpPr/>
          <p:nvPr/>
        </p:nvSpPr>
        <p:spPr>
          <a:xfrm>
            <a:off x="1214414" y="5072074"/>
            <a:ext cx="6929486" cy="923330"/>
          </a:xfrm>
          <a:prstGeom prst="rect">
            <a:avLst/>
          </a:prstGeom>
        </p:spPr>
        <p:txBody>
          <a:bodyPr wrap="square">
            <a:spAutoFit/>
          </a:bodyPr>
          <a:lstStyle/>
          <a:p>
            <a:r>
              <a:rPr lang="en-US" dirty="0" err="1">
                <a:latin typeface="Arial" pitchFamily="34" charset="0"/>
                <a:cs typeface="Arial" pitchFamily="34" charset="0"/>
              </a:rPr>
              <a:t>Histopathological</a:t>
            </a:r>
            <a:r>
              <a:rPr lang="en-US" dirty="0">
                <a:latin typeface="Arial" pitchFamily="34" charset="0"/>
                <a:cs typeface="Arial" pitchFamily="34" charset="0"/>
              </a:rPr>
              <a:t> examination of the oral lesion. (</a:t>
            </a:r>
            <a:r>
              <a:rPr lang="en-US" b="1" dirty="0">
                <a:latin typeface="Arial" pitchFamily="34" charset="0"/>
                <a:cs typeface="Arial" pitchFamily="34" charset="0"/>
              </a:rPr>
              <a:t>A</a:t>
            </a:r>
            <a:r>
              <a:rPr lang="en-US" dirty="0">
                <a:latin typeface="Arial" pitchFamily="34" charset="0"/>
                <a:cs typeface="Arial" pitchFamily="34" charset="0"/>
              </a:rPr>
              <a:t>) – (</a:t>
            </a:r>
            <a:r>
              <a:rPr lang="en-US" b="1" dirty="0">
                <a:latin typeface="Arial" pitchFamily="34" charset="0"/>
                <a:cs typeface="Arial" pitchFamily="34" charset="0"/>
              </a:rPr>
              <a:t>B</a:t>
            </a:r>
            <a:r>
              <a:rPr lang="en-US" dirty="0">
                <a:latin typeface="Arial" pitchFamily="34" charset="0"/>
                <a:cs typeface="Arial" pitchFamily="34" charset="0"/>
              </a:rPr>
              <a:t>) </a:t>
            </a:r>
            <a:r>
              <a:rPr lang="en-US" dirty="0" err="1">
                <a:latin typeface="Arial" pitchFamily="34" charset="0"/>
                <a:cs typeface="Arial" pitchFamily="34" charset="0"/>
              </a:rPr>
              <a:t>Hematoxylin</a:t>
            </a:r>
            <a:r>
              <a:rPr lang="en-US" dirty="0">
                <a:latin typeface="Arial" pitchFamily="34" charset="0"/>
                <a:cs typeface="Arial" pitchFamily="34" charset="0"/>
              </a:rPr>
              <a:t> and eosin, 200 × ; </a:t>
            </a:r>
            <a:r>
              <a:rPr lang="en-US" b="1" dirty="0">
                <a:latin typeface="Arial" pitchFamily="34" charset="0"/>
                <a:cs typeface="Arial" pitchFamily="34" charset="0"/>
              </a:rPr>
              <a:t>A</a:t>
            </a:r>
            <a:r>
              <a:rPr lang="en-US" dirty="0">
                <a:latin typeface="Arial" pitchFamily="34" charset="0"/>
                <a:cs typeface="Arial" pitchFamily="34" charset="0"/>
              </a:rPr>
              <a:t> an ulcerative lesion with chronic inflammation. </a:t>
            </a:r>
            <a:r>
              <a:rPr lang="en-US" b="1" dirty="0">
                <a:latin typeface="Arial" pitchFamily="34" charset="0"/>
                <a:cs typeface="Arial" pitchFamily="34" charset="0"/>
              </a:rPr>
              <a:t>B</a:t>
            </a:r>
            <a:r>
              <a:rPr lang="en-US" dirty="0">
                <a:latin typeface="Arial" pitchFamily="34" charset="0"/>
                <a:cs typeface="Arial" pitchFamily="34" charset="0"/>
              </a:rPr>
              <a:t> the epithelium displayed mild dysplasia.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Autofit/>
          </a:bodyPr>
          <a:lstStyle/>
          <a:p>
            <a:pPr>
              <a:buNone/>
            </a:pPr>
            <a:r>
              <a:rPr lang="en-US" sz="2800" dirty="0">
                <a:latin typeface="Arial" pitchFamily="34" charset="0"/>
                <a:cs typeface="Arial" pitchFamily="34" charset="0"/>
              </a:rPr>
              <a:t>The diagnosis of </a:t>
            </a:r>
            <a:r>
              <a:rPr lang="en-US" sz="2800" dirty="0" err="1">
                <a:latin typeface="Arial" pitchFamily="34" charset="0"/>
                <a:cs typeface="Arial" pitchFamily="34" charset="0"/>
              </a:rPr>
              <a:t>aphthous</a:t>
            </a:r>
            <a:r>
              <a:rPr lang="en-US" sz="2800" dirty="0">
                <a:latin typeface="Arial" pitchFamily="34" charset="0"/>
                <a:cs typeface="Arial" pitchFamily="34" charset="0"/>
              </a:rPr>
              <a:t> ulceration and </a:t>
            </a:r>
            <a:r>
              <a:rPr lang="sr-Latn-RS" sz="2800" dirty="0" smtClean="0">
                <a:latin typeface="Arial" pitchFamily="34" charset="0"/>
                <a:cs typeface="Arial" pitchFamily="34" charset="0"/>
              </a:rPr>
              <a:t>oral epithelial dysplasia</a:t>
            </a:r>
            <a:r>
              <a:rPr lang="en-US" sz="2800" dirty="0" smtClean="0">
                <a:latin typeface="Arial" pitchFamily="34" charset="0"/>
                <a:cs typeface="Arial" pitchFamily="34" charset="0"/>
              </a:rPr>
              <a:t> </a:t>
            </a:r>
            <a:r>
              <a:rPr lang="en-US" sz="2800" dirty="0">
                <a:latin typeface="Arial" pitchFamily="34" charset="0"/>
                <a:cs typeface="Arial" pitchFamily="34" charset="0"/>
              </a:rPr>
              <a:t>was made based on clinical and </a:t>
            </a:r>
            <a:r>
              <a:rPr lang="en-US" sz="2800" dirty="0" err="1">
                <a:latin typeface="Arial" pitchFamily="34" charset="0"/>
                <a:cs typeface="Arial" pitchFamily="34" charset="0"/>
              </a:rPr>
              <a:t>histopathological</a:t>
            </a:r>
            <a:r>
              <a:rPr lang="en-US" sz="2800" dirty="0">
                <a:latin typeface="Arial" pitchFamily="34" charset="0"/>
                <a:cs typeface="Arial" pitchFamily="34" charset="0"/>
              </a:rPr>
              <a:t> examinations. The patient was treated with mouthwash (composed of </a:t>
            </a:r>
            <a:r>
              <a:rPr lang="en-US" sz="2800" b="1" dirty="0">
                <a:latin typeface="Arial" pitchFamily="34" charset="0"/>
                <a:cs typeface="Arial" pitchFamily="34" charset="0"/>
              </a:rPr>
              <a:t>100 mg </a:t>
            </a:r>
            <a:r>
              <a:rPr lang="en-US" sz="2800" b="1" dirty="0" err="1">
                <a:latin typeface="Arial" pitchFamily="34" charset="0"/>
                <a:cs typeface="Arial" pitchFamily="34" charset="0"/>
              </a:rPr>
              <a:t>lidocaine</a:t>
            </a:r>
            <a:r>
              <a:rPr lang="en-US" sz="2800" b="1" dirty="0">
                <a:latin typeface="Arial" pitchFamily="34" charset="0"/>
                <a:cs typeface="Arial" pitchFamily="34" charset="0"/>
              </a:rPr>
              <a:t>, 160 mg </a:t>
            </a:r>
            <a:r>
              <a:rPr lang="en-US" sz="2800" b="1" dirty="0" err="1">
                <a:latin typeface="Arial" pitchFamily="34" charset="0"/>
                <a:cs typeface="Arial" pitchFamily="34" charset="0"/>
              </a:rPr>
              <a:t>gentamicin</a:t>
            </a:r>
            <a:r>
              <a:rPr lang="en-US" sz="2800" b="1" dirty="0">
                <a:latin typeface="Arial" pitchFamily="34" charset="0"/>
                <a:cs typeface="Arial" pitchFamily="34" charset="0"/>
              </a:rPr>
              <a:t>, and 5 mg </a:t>
            </a:r>
            <a:r>
              <a:rPr lang="en-US" sz="2800" b="1" dirty="0" err="1">
                <a:latin typeface="Arial" pitchFamily="34" charset="0"/>
                <a:cs typeface="Arial" pitchFamily="34" charset="0"/>
              </a:rPr>
              <a:t>dexamethasone</a:t>
            </a:r>
            <a:r>
              <a:rPr lang="en-US" sz="2800" b="1" dirty="0">
                <a:latin typeface="Arial" pitchFamily="34" charset="0"/>
                <a:cs typeface="Arial" pitchFamily="34" charset="0"/>
              </a:rPr>
              <a:t> in 200 </a:t>
            </a:r>
            <a:r>
              <a:rPr lang="en-US" sz="2800" b="1" dirty="0" err="1">
                <a:latin typeface="Arial" pitchFamily="34" charset="0"/>
                <a:cs typeface="Arial" pitchFamily="34" charset="0"/>
              </a:rPr>
              <a:t>mL</a:t>
            </a:r>
            <a:r>
              <a:rPr lang="en-US" sz="2800" b="1" dirty="0">
                <a:latin typeface="Arial" pitchFamily="34" charset="0"/>
                <a:cs typeface="Arial" pitchFamily="34" charset="0"/>
              </a:rPr>
              <a:t> of normal saline</a:t>
            </a:r>
            <a:r>
              <a:rPr lang="en-US" sz="2800" dirty="0">
                <a:latin typeface="Arial" pitchFamily="34" charset="0"/>
                <a:cs typeface="Arial" pitchFamily="34" charset="0"/>
              </a:rPr>
              <a:t>) and </a:t>
            </a:r>
            <a:r>
              <a:rPr lang="en-US" sz="2800" b="1" dirty="0">
                <a:latin typeface="Arial" pitchFamily="34" charset="0"/>
                <a:cs typeface="Arial" pitchFamily="34" charset="0"/>
              </a:rPr>
              <a:t>0.1% (w/w) </a:t>
            </a:r>
            <a:r>
              <a:rPr lang="en-US" sz="2800" b="1" dirty="0" err="1">
                <a:latin typeface="Arial" pitchFamily="34" charset="0"/>
                <a:cs typeface="Arial" pitchFamily="34" charset="0"/>
              </a:rPr>
              <a:t>triamcinolone</a:t>
            </a:r>
            <a:r>
              <a:rPr lang="en-US" sz="2800" b="1" dirty="0">
                <a:latin typeface="Arial" pitchFamily="34" charset="0"/>
                <a:cs typeface="Arial" pitchFamily="34" charset="0"/>
              </a:rPr>
              <a:t> </a:t>
            </a:r>
            <a:r>
              <a:rPr lang="en-US" sz="2800" b="1" dirty="0" err="1">
                <a:latin typeface="Arial" pitchFamily="34" charset="0"/>
                <a:cs typeface="Arial" pitchFamily="34" charset="0"/>
              </a:rPr>
              <a:t>acetonide</a:t>
            </a:r>
            <a:r>
              <a:rPr lang="en-US" sz="2800" b="1" dirty="0">
                <a:latin typeface="Arial" pitchFamily="34" charset="0"/>
                <a:cs typeface="Arial" pitchFamily="34" charset="0"/>
              </a:rPr>
              <a:t> oral ointment three times a day</a:t>
            </a:r>
            <a:r>
              <a:rPr lang="en-US" sz="2800" dirty="0">
                <a:latin typeface="Arial" pitchFamily="34" charset="0"/>
                <a:cs typeface="Arial" pitchFamily="34" charset="0"/>
              </a:rPr>
              <a:t>. The oral ulceration healed without adverse or unanticipated events after one week of treatment.</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357166"/>
            <a:ext cx="8229600" cy="6286544"/>
          </a:xfrm>
        </p:spPr>
        <p:txBody>
          <a:bodyPr>
            <a:normAutofit fontScale="92500" lnSpcReduction="10000"/>
          </a:bodyPr>
          <a:lstStyle/>
          <a:p>
            <a:pPr>
              <a:buNone/>
            </a:pPr>
            <a:r>
              <a:rPr lang="en-US" sz="1800" dirty="0" smtClean="0">
                <a:latin typeface="Arial" pitchFamily="34" charset="0"/>
                <a:cs typeface="Arial" pitchFamily="34" charset="0"/>
              </a:rPr>
              <a:t>Some common intestinal diseases include: </a:t>
            </a:r>
          </a:p>
          <a:p>
            <a:pPr>
              <a:buNone/>
            </a:pPr>
            <a:endParaRPr lang="en-US" sz="1800" dirty="0" smtClean="0">
              <a:latin typeface="Arial" pitchFamily="34" charset="0"/>
              <a:cs typeface="Arial" pitchFamily="34" charset="0"/>
            </a:endParaRPr>
          </a:p>
          <a:p>
            <a:pPr>
              <a:buNone/>
            </a:pPr>
            <a:r>
              <a:rPr lang="en-US" sz="1800" dirty="0" smtClean="0">
                <a:latin typeface="Arial" pitchFamily="34" charset="0"/>
                <a:cs typeface="Arial" pitchFamily="34" charset="0"/>
              </a:rPr>
              <a:t> 1. Inflammatory Bowel Diseases (IBD): Conditions such as </a:t>
            </a:r>
            <a:r>
              <a:rPr lang="en-US" sz="1800" dirty="0" err="1" smtClean="0">
                <a:latin typeface="Arial" pitchFamily="34" charset="0"/>
                <a:cs typeface="Arial" pitchFamily="34" charset="0"/>
              </a:rPr>
              <a:t>Crohn’s</a:t>
            </a:r>
            <a:r>
              <a:rPr lang="en-US" sz="1800" dirty="0" smtClean="0">
                <a:latin typeface="Arial" pitchFamily="34" charset="0"/>
                <a:cs typeface="Arial" pitchFamily="34" charset="0"/>
              </a:rPr>
              <a:t> disease and ulcerative colitis involve chronic inflammation of the digestive tract, leading to symptoms like abdominal pain, diarrhea, rectal bleeding, weight loss, and fatigue. </a:t>
            </a:r>
          </a:p>
          <a:p>
            <a:pPr>
              <a:buNone/>
            </a:pPr>
            <a:r>
              <a:rPr lang="en-US" sz="1800" dirty="0" smtClean="0">
                <a:latin typeface="Arial" pitchFamily="34" charset="0"/>
                <a:cs typeface="Arial" pitchFamily="34" charset="0"/>
              </a:rPr>
              <a:t> 2. Celiac Disease: An autoimmune disorder triggered by the ingestion of gluten, causing damage to the lining of the small intestine. Symptoms include digestive issues, diarrhea, abdominal pain, fatigue, skin rash (dermatitis </a:t>
            </a:r>
            <a:r>
              <a:rPr lang="en-US" sz="1800" dirty="0" err="1" smtClean="0">
                <a:latin typeface="Arial" pitchFamily="34" charset="0"/>
                <a:cs typeface="Arial" pitchFamily="34" charset="0"/>
              </a:rPr>
              <a:t>herpetiformis</a:t>
            </a:r>
            <a:r>
              <a:rPr lang="en-US" sz="1800" dirty="0" smtClean="0">
                <a:latin typeface="Arial" pitchFamily="34" charset="0"/>
                <a:cs typeface="Arial" pitchFamily="34" charset="0"/>
              </a:rPr>
              <a:t>), and weight loss. </a:t>
            </a:r>
          </a:p>
          <a:p>
            <a:pPr>
              <a:buNone/>
            </a:pPr>
            <a:r>
              <a:rPr lang="en-US" sz="1800" dirty="0" smtClean="0">
                <a:latin typeface="Arial" pitchFamily="34" charset="0"/>
                <a:cs typeface="Arial" pitchFamily="34" charset="0"/>
              </a:rPr>
              <a:t> 3. Irritable Bowel Syndrome (IBS): A functional disorder characterized by abdominal pain, bloating, changes in bowel habits (diarrhea or constipation), and discomfort without evident structural abnormalities. </a:t>
            </a:r>
          </a:p>
          <a:p>
            <a:pPr>
              <a:buNone/>
            </a:pPr>
            <a:r>
              <a:rPr lang="en-US" sz="1800" dirty="0" smtClean="0">
                <a:latin typeface="Arial" pitchFamily="34" charset="0"/>
                <a:cs typeface="Arial" pitchFamily="34" charset="0"/>
              </a:rPr>
              <a:t> 4. </a:t>
            </a:r>
            <a:r>
              <a:rPr lang="en-US" sz="1800" dirty="0" err="1" smtClean="0">
                <a:latin typeface="Arial" pitchFamily="34" charset="0"/>
                <a:cs typeface="Arial" pitchFamily="34" charset="0"/>
              </a:rPr>
              <a:t>Diverticular</a:t>
            </a:r>
            <a:r>
              <a:rPr lang="en-US" sz="1800" dirty="0" smtClean="0">
                <a:latin typeface="Arial" pitchFamily="34" charset="0"/>
                <a:cs typeface="Arial" pitchFamily="34" charset="0"/>
              </a:rPr>
              <a:t> Disease: Conditions like </a:t>
            </a:r>
            <a:r>
              <a:rPr lang="en-US" sz="1800" dirty="0" err="1" smtClean="0">
                <a:latin typeface="Arial" pitchFamily="34" charset="0"/>
                <a:cs typeface="Arial" pitchFamily="34" charset="0"/>
              </a:rPr>
              <a:t>diverticulosis</a:t>
            </a:r>
            <a:r>
              <a:rPr lang="en-US" sz="1800" dirty="0" smtClean="0">
                <a:latin typeface="Arial" pitchFamily="34" charset="0"/>
                <a:cs typeface="Arial" pitchFamily="34" charset="0"/>
              </a:rPr>
              <a:t> and diverticulitis involve the formation of pouches (</a:t>
            </a:r>
            <a:r>
              <a:rPr lang="en-US" sz="1800" dirty="0" err="1" smtClean="0">
                <a:latin typeface="Arial" pitchFamily="34" charset="0"/>
                <a:cs typeface="Arial" pitchFamily="34" charset="0"/>
              </a:rPr>
              <a:t>diverticula</a:t>
            </a:r>
            <a:r>
              <a:rPr lang="en-US" sz="1800" dirty="0" smtClean="0">
                <a:latin typeface="Arial" pitchFamily="34" charset="0"/>
                <a:cs typeface="Arial" pitchFamily="34" charset="0"/>
              </a:rPr>
              <a:t>) in the colon wall. Diverticulitis occurs when these pouches become inflamed or infected, causing symptoms such as abdominal pain, changes in bowel habits, fever, and sometimes bleeding. </a:t>
            </a:r>
          </a:p>
          <a:p>
            <a:pPr>
              <a:buNone/>
            </a:pPr>
            <a:r>
              <a:rPr lang="en-US" sz="1800" dirty="0" smtClean="0">
                <a:latin typeface="Arial" pitchFamily="34" charset="0"/>
                <a:cs typeface="Arial" pitchFamily="34" charset="0"/>
              </a:rPr>
              <a:t> 5. Intestinal Infections: These can be caused by bacteria, viruses, or parasites and result in symptoms like diarrhea, vomiting, abdominal pain, fever, and general discomfort. </a:t>
            </a:r>
          </a:p>
          <a:p>
            <a:pPr>
              <a:buNone/>
            </a:pPr>
            <a:r>
              <a:rPr lang="en-US" sz="1800" dirty="0" smtClean="0">
                <a:latin typeface="Arial" pitchFamily="34" charset="0"/>
                <a:cs typeface="Arial" pitchFamily="34" charset="0"/>
              </a:rPr>
              <a:t>6. Intestinal Polyps and Tumors: Abnormal growths in the intestinal lining, which may be benign (polyps) or cancerous (tumors).</a:t>
            </a:r>
          </a:p>
          <a:p>
            <a:pPr>
              <a:buNone/>
            </a:pPr>
            <a:r>
              <a:rPr lang="en-US" sz="1800" dirty="0" smtClean="0">
                <a:latin typeface="Arial" pitchFamily="34" charset="0"/>
                <a:cs typeface="Arial" pitchFamily="34" charset="0"/>
              </a:rPr>
              <a:t> 7. </a:t>
            </a:r>
            <a:r>
              <a:rPr lang="en-US" sz="1800" dirty="0" err="1" smtClean="0">
                <a:latin typeface="Arial" pitchFamily="34" charset="0"/>
                <a:cs typeface="Arial" pitchFamily="34" charset="0"/>
              </a:rPr>
              <a:t>Malabsorption</a:t>
            </a:r>
            <a:r>
              <a:rPr lang="en-US" sz="1800" dirty="0" smtClean="0">
                <a:latin typeface="Arial" pitchFamily="34" charset="0"/>
                <a:cs typeface="Arial" pitchFamily="34" charset="0"/>
              </a:rPr>
              <a:t> Syndromes: Conditions where the intestines fail to absorb nutrients properly, leading to malnutrition and associated symptoms. </a:t>
            </a:r>
          </a:p>
          <a:p>
            <a:pPr>
              <a:buNone/>
            </a:pPr>
            <a:endParaRPr lang="en-US" sz="1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0"/>
            <a:ext cx="8229600" cy="7143776"/>
          </a:xfrm>
        </p:spPr>
        <p:txBody>
          <a:bodyPr>
            <a:noAutofit/>
          </a:bodyPr>
          <a:lstStyle/>
          <a:p>
            <a:pPr>
              <a:buNone/>
            </a:pPr>
            <a:r>
              <a:rPr lang="en-US" sz="2800" dirty="0" smtClean="0"/>
              <a:t/>
            </a:r>
            <a:br>
              <a:rPr lang="en-US" sz="2800" dirty="0" smtClean="0"/>
            </a:br>
            <a:r>
              <a:rPr lang="en-US" sz="2800" dirty="0" err="1">
                <a:latin typeface="Arial" pitchFamily="34" charset="0"/>
                <a:cs typeface="Arial" pitchFamily="34" charset="0"/>
              </a:rPr>
              <a:t>Chrohn’s</a:t>
            </a:r>
            <a:r>
              <a:rPr lang="en-US" sz="2800" dirty="0">
                <a:latin typeface="Arial" pitchFamily="34" charset="0"/>
                <a:cs typeface="Arial" pitchFamily="34" charset="0"/>
              </a:rPr>
              <a:t> disease is a chronic inflammatory condition that can affect any part of the gastrointestinal tract, from the mouth to the anus, but most commonly involves the ileum (the end of the small intestine) and the colon. </a:t>
            </a:r>
            <a:endParaRPr lang="en-US" sz="2800" dirty="0" smtClean="0">
              <a:latin typeface="Arial" pitchFamily="34" charset="0"/>
              <a:cs typeface="Arial" pitchFamily="34" charset="0"/>
            </a:endParaRPr>
          </a:p>
          <a:p>
            <a:pPr>
              <a:buNone/>
            </a:pPr>
            <a:r>
              <a:rPr lang="sr-Latn-RS" sz="2800" dirty="0" smtClean="0">
                <a:latin typeface="Arial" pitchFamily="34" charset="0"/>
                <a:cs typeface="Arial" pitchFamily="34" charset="0"/>
              </a:rPr>
              <a:t>     </a:t>
            </a:r>
            <a:r>
              <a:rPr lang="en-US" sz="2800" dirty="0" smtClean="0">
                <a:latin typeface="Arial" pitchFamily="34" charset="0"/>
                <a:cs typeface="Arial" pitchFamily="34" charset="0"/>
              </a:rPr>
              <a:t>Key characteristics </a:t>
            </a:r>
            <a:r>
              <a:rPr lang="en-US" sz="2800" dirty="0">
                <a:latin typeface="Arial" pitchFamily="34" charset="0"/>
                <a:cs typeface="Arial" pitchFamily="34" charset="0"/>
              </a:rPr>
              <a:t>about </a:t>
            </a:r>
            <a:r>
              <a:rPr lang="en-US" sz="2800" dirty="0" err="1">
                <a:latin typeface="Arial" pitchFamily="34" charset="0"/>
                <a:cs typeface="Arial" pitchFamily="34" charset="0"/>
              </a:rPr>
              <a:t>Crohn’s</a:t>
            </a:r>
            <a:r>
              <a:rPr lang="en-US" sz="2800" dirty="0">
                <a:latin typeface="Arial" pitchFamily="34" charset="0"/>
                <a:cs typeface="Arial" pitchFamily="34" charset="0"/>
              </a:rPr>
              <a:t> </a:t>
            </a:r>
            <a:r>
              <a:rPr lang="en-US" sz="2800" dirty="0" smtClean="0">
                <a:latin typeface="Arial" pitchFamily="34" charset="0"/>
                <a:cs typeface="Arial" pitchFamily="34" charset="0"/>
              </a:rPr>
              <a:t>disease</a:t>
            </a:r>
            <a:r>
              <a:rPr lang="sr-Latn-RS" sz="2800" dirty="0" smtClean="0">
                <a:latin typeface="Arial" pitchFamily="34" charset="0"/>
                <a:cs typeface="Arial" pitchFamily="34" charset="0"/>
              </a:rPr>
              <a:t>:</a:t>
            </a:r>
          </a:p>
          <a:p>
            <a:r>
              <a:rPr lang="en-US" sz="2800" dirty="0" smtClean="0">
                <a:latin typeface="Arial" pitchFamily="34" charset="0"/>
                <a:cs typeface="Arial" pitchFamily="34" charset="0"/>
              </a:rPr>
              <a:t>abdominal </a:t>
            </a:r>
            <a:r>
              <a:rPr lang="en-US" sz="2800" dirty="0">
                <a:latin typeface="Arial" pitchFamily="34" charset="0"/>
                <a:cs typeface="Arial" pitchFamily="34" charset="0"/>
              </a:rPr>
              <a:t>pain, </a:t>
            </a:r>
            <a:endParaRPr lang="sr-Latn-RS" sz="2800" dirty="0" smtClean="0">
              <a:latin typeface="Arial" pitchFamily="34" charset="0"/>
              <a:cs typeface="Arial" pitchFamily="34" charset="0"/>
            </a:endParaRPr>
          </a:p>
          <a:p>
            <a:r>
              <a:rPr lang="en-US" sz="2800" dirty="0" smtClean="0">
                <a:latin typeface="Arial" pitchFamily="34" charset="0"/>
                <a:cs typeface="Arial" pitchFamily="34" charset="0"/>
              </a:rPr>
              <a:t>diarrhea</a:t>
            </a:r>
            <a:r>
              <a:rPr lang="en-US" sz="2800" dirty="0">
                <a:latin typeface="Arial" pitchFamily="34" charset="0"/>
                <a:cs typeface="Arial" pitchFamily="34" charset="0"/>
              </a:rPr>
              <a:t>, </a:t>
            </a:r>
            <a:endParaRPr lang="sr-Latn-RS" sz="2800" dirty="0" smtClean="0">
              <a:latin typeface="Arial" pitchFamily="34" charset="0"/>
              <a:cs typeface="Arial" pitchFamily="34" charset="0"/>
            </a:endParaRPr>
          </a:p>
          <a:p>
            <a:r>
              <a:rPr lang="en-US" sz="2800" dirty="0" smtClean="0">
                <a:latin typeface="Arial" pitchFamily="34" charset="0"/>
                <a:cs typeface="Arial" pitchFamily="34" charset="0"/>
              </a:rPr>
              <a:t>rectal </a:t>
            </a:r>
            <a:r>
              <a:rPr lang="en-US" sz="2800" dirty="0">
                <a:latin typeface="Arial" pitchFamily="34" charset="0"/>
                <a:cs typeface="Arial" pitchFamily="34" charset="0"/>
              </a:rPr>
              <a:t>bleeding, </a:t>
            </a:r>
            <a:endParaRPr lang="sr-Latn-RS" sz="2800" dirty="0" smtClean="0">
              <a:latin typeface="Arial" pitchFamily="34" charset="0"/>
              <a:cs typeface="Arial" pitchFamily="34" charset="0"/>
            </a:endParaRPr>
          </a:p>
          <a:p>
            <a:r>
              <a:rPr lang="en-US" sz="2800" dirty="0" smtClean="0">
                <a:latin typeface="Arial" pitchFamily="34" charset="0"/>
                <a:cs typeface="Arial" pitchFamily="34" charset="0"/>
              </a:rPr>
              <a:t>weight </a:t>
            </a:r>
            <a:r>
              <a:rPr lang="en-US" sz="2800" dirty="0">
                <a:latin typeface="Arial" pitchFamily="34" charset="0"/>
                <a:cs typeface="Arial" pitchFamily="34" charset="0"/>
              </a:rPr>
              <a:t>loss, </a:t>
            </a:r>
            <a:endParaRPr lang="sr-Latn-RS" sz="2800" dirty="0" smtClean="0">
              <a:latin typeface="Arial" pitchFamily="34" charset="0"/>
              <a:cs typeface="Arial" pitchFamily="34" charset="0"/>
            </a:endParaRPr>
          </a:p>
          <a:p>
            <a:r>
              <a:rPr lang="en-US" sz="2800" dirty="0" smtClean="0">
                <a:latin typeface="Arial" pitchFamily="34" charset="0"/>
                <a:cs typeface="Arial" pitchFamily="34" charset="0"/>
              </a:rPr>
              <a:t>fatigue, </a:t>
            </a:r>
            <a:endParaRPr lang="sr-Latn-RS" sz="2800" dirty="0" smtClean="0">
              <a:latin typeface="Arial" pitchFamily="34" charset="0"/>
              <a:cs typeface="Arial" pitchFamily="34" charset="0"/>
            </a:endParaRPr>
          </a:p>
          <a:p>
            <a:r>
              <a:rPr lang="en-US" sz="2800" dirty="0" smtClean="0">
                <a:latin typeface="Arial" pitchFamily="34" charset="0"/>
                <a:cs typeface="Arial" pitchFamily="34" charset="0"/>
              </a:rPr>
              <a:t>Fever</a:t>
            </a:r>
            <a:r>
              <a:rPr lang="sr-Latn-RS" sz="2800" dirty="0" smtClean="0">
                <a:latin typeface="Arial" pitchFamily="34" charset="0"/>
                <a:cs typeface="Arial" pitchFamily="34" charset="0"/>
              </a:rPr>
              <a:t>.</a:t>
            </a:r>
            <a:endParaRPr lang="en-US" sz="2800"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85728"/>
            <a:ext cx="8229600" cy="6286544"/>
          </a:xfrm>
        </p:spPr>
        <p:txBody>
          <a:bodyPr>
            <a:normAutofit/>
          </a:bodyPr>
          <a:lstStyle/>
          <a:p>
            <a:pPr>
              <a:buNone/>
            </a:pPr>
            <a:r>
              <a:rPr lang="sr-Latn-RS" dirty="0" smtClean="0">
                <a:latin typeface="Arial" pitchFamily="34" charset="0"/>
                <a:cs typeface="Arial" pitchFamily="34" charset="0"/>
              </a:rPr>
              <a:t>O</a:t>
            </a:r>
            <a:r>
              <a:rPr lang="en-US" dirty="0" err="1" smtClean="0">
                <a:latin typeface="Arial" pitchFamily="34" charset="0"/>
                <a:cs typeface="Arial" pitchFamily="34" charset="0"/>
              </a:rPr>
              <a:t>ral</a:t>
            </a:r>
            <a:r>
              <a:rPr lang="en-US" dirty="0" smtClean="0">
                <a:latin typeface="Arial" pitchFamily="34" charset="0"/>
                <a:cs typeface="Arial" pitchFamily="34" charset="0"/>
              </a:rPr>
              <a:t> </a:t>
            </a:r>
            <a:r>
              <a:rPr lang="en-US" dirty="0">
                <a:latin typeface="Arial" pitchFamily="34" charset="0"/>
                <a:cs typeface="Arial" pitchFamily="34" charset="0"/>
              </a:rPr>
              <a:t>manifestations associated with </a:t>
            </a:r>
            <a:r>
              <a:rPr lang="en-US" dirty="0" err="1">
                <a:latin typeface="Arial" pitchFamily="34" charset="0"/>
                <a:cs typeface="Arial" pitchFamily="34" charset="0"/>
              </a:rPr>
              <a:t>Crohn’s</a:t>
            </a:r>
            <a:r>
              <a:rPr lang="en-US" dirty="0">
                <a:latin typeface="Arial" pitchFamily="34" charset="0"/>
                <a:cs typeface="Arial" pitchFamily="34" charset="0"/>
              </a:rPr>
              <a:t> disease</a:t>
            </a:r>
            <a:r>
              <a:rPr lang="en-US" dirty="0" smtClean="0">
                <a:latin typeface="Arial" pitchFamily="34" charset="0"/>
                <a:cs typeface="Arial" pitchFamily="34" charset="0"/>
              </a:rPr>
              <a:t>:</a:t>
            </a:r>
            <a:endParaRPr lang="sr-Latn-RS" dirty="0" smtClean="0">
              <a:latin typeface="Arial" pitchFamily="34" charset="0"/>
              <a:cs typeface="Arial" pitchFamily="34" charset="0"/>
            </a:endParaRPr>
          </a:p>
          <a:p>
            <a:pPr>
              <a:buNone/>
            </a:pPr>
            <a:endParaRPr lang="sr-Latn-RS" sz="2400" dirty="0">
              <a:latin typeface="Arial" pitchFamily="34" charset="0"/>
              <a:cs typeface="Arial" pitchFamily="34" charset="0"/>
            </a:endParaRPr>
          </a:p>
          <a:p>
            <a:pPr>
              <a:buNone/>
            </a:pPr>
            <a:r>
              <a:rPr lang="sr-Latn-RS" sz="2400" dirty="0" smtClean="0">
                <a:latin typeface="Arial" pitchFamily="34" charset="0"/>
                <a:cs typeface="Arial" pitchFamily="34" charset="0"/>
              </a:rPr>
              <a:t>1. </a:t>
            </a:r>
            <a:r>
              <a:rPr lang="en-US" sz="2400" dirty="0" smtClean="0">
                <a:latin typeface="Arial" pitchFamily="34" charset="0"/>
                <a:cs typeface="Arial" pitchFamily="34" charset="0"/>
              </a:rPr>
              <a:t>Oral </a:t>
            </a:r>
            <a:r>
              <a:rPr lang="en-US" sz="2400" dirty="0">
                <a:latin typeface="Arial" pitchFamily="34" charset="0"/>
                <a:cs typeface="Arial" pitchFamily="34" charset="0"/>
              </a:rPr>
              <a:t>Ulcers: </a:t>
            </a:r>
            <a:r>
              <a:rPr lang="en-US" sz="2400" dirty="0" smtClean="0">
                <a:latin typeface="Arial" pitchFamily="34" charset="0"/>
                <a:cs typeface="Arial" pitchFamily="34" charset="0"/>
              </a:rPr>
              <a:t>They </a:t>
            </a:r>
            <a:r>
              <a:rPr lang="en-US" sz="2400" dirty="0">
                <a:latin typeface="Arial" pitchFamily="34" charset="0"/>
                <a:cs typeface="Arial" pitchFamily="34" charset="0"/>
              </a:rPr>
              <a:t>can occur on the gums, inner cheeks, tongue, or palate.</a:t>
            </a:r>
          </a:p>
        </p:txBody>
      </p:sp>
      <p:pic>
        <p:nvPicPr>
          <p:cNvPr id="19458" name="Picture 2" descr="Mouth ulcer - Wikipedia"/>
          <p:cNvPicPr>
            <a:picLocks noChangeAspect="1" noChangeArrowheads="1"/>
          </p:cNvPicPr>
          <p:nvPr/>
        </p:nvPicPr>
        <p:blipFill>
          <a:blip r:embed="rId2" cstate="print"/>
          <a:srcRect/>
          <a:stretch>
            <a:fillRect/>
          </a:stretch>
        </p:blipFill>
        <p:spPr bwMode="auto">
          <a:xfrm>
            <a:off x="428596" y="2714620"/>
            <a:ext cx="3935216" cy="3832185"/>
          </a:xfrm>
          <a:prstGeom prst="rect">
            <a:avLst/>
          </a:prstGeom>
          <a:noFill/>
        </p:spPr>
      </p:pic>
      <p:sp>
        <p:nvSpPr>
          <p:cNvPr id="19460" name="AutoShape 4" descr="7 Signs Your Mouth Sore is Something Serio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2" name="AutoShape 6" descr="7 Signs Your Mouth Sore is Something Serio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4" name="AutoShape 8" descr="7 Signs Your Mouth Sore is Something Serious"/>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6" name="AutoShape 10"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68" name="AutoShape 12"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0" name="AutoShape 14" descr="Painful ulcers in mouth | MDedge Family Medici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2" name="AutoShape 16" descr="Painful ulcers in mouth | MDedge Family Medicine"/>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4" name="AutoShape 18"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sp>
        <p:nvSpPr>
          <p:cNvPr id="19476" name="AutoShape 20" descr="Mouth Ulcer - Causes, symptoms, Treatment &amp; cure - Museum Dental Center"/>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US"/>
          </a:p>
        </p:txBody>
      </p:sp>
      <p:pic>
        <p:nvPicPr>
          <p:cNvPr id="14" name="Picture 13" descr="prf_090216.jpg"/>
          <p:cNvPicPr>
            <a:picLocks noChangeAspect="1"/>
          </p:cNvPicPr>
          <p:nvPr/>
        </p:nvPicPr>
        <p:blipFill>
          <a:blip r:embed="rId3"/>
          <a:stretch>
            <a:fillRect/>
          </a:stretch>
        </p:blipFill>
        <p:spPr>
          <a:xfrm>
            <a:off x="4572000" y="3143248"/>
            <a:ext cx="4154550" cy="2928958"/>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8" y="285728"/>
            <a:ext cx="8229600" cy="6215106"/>
          </a:xfrm>
        </p:spPr>
        <p:txBody>
          <a:bodyPr>
            <a:noAutofit/>
          </a:bodyPr>
          <a:lstStyle/>
          <a:p>
            <a:pPr>
              <a:buNone/>
            </a:pPr>
            <a:r>
              <a:rPr lang="sr-Latn-RS" sz="2400" dirty="0" smtClean="0">
                <a:latin typeface="Arial" pitchFamily="34" charset="0"/>
                <a:cs typeface="Arial" pitchFamily="34" charset="0"/>
              </a:rPr>
              <a:t>2. </a:t>
            </a:r>
            <a:r>
              <a:rPr lang="en-US" sz="2400" dirty="0" smtClean="0">
                <a:latin typeface="Arial" pitchFamily="34" charset="0"/>
                <a:cs typeface="Arial" pitchFamily="34" charset="0"/>
              </a:rPr>
              <a:t>Swollen </a:t>
            </a:r>
            <a:r>
              <a:rPr lang="sr-Latn-RS" sz="2400" dirty="0" smtClean="0">
                <a:latin typeface="Arial" pitchFamily="34" charset="0"/>
                <a:cs typeface="Arial" pitchFamily="34" charset="0"/>
              </a:rPr>
              <a:t>g</a:t>
            </a:r>
            <a:r>
              <a:rPr lang="en-US" sz="2400" dirty="0" smtClean="0">
                <a:latin typeface="Arial" pitchFamily="34" charset="0"/>
                <a:cs typeface="Arial" pitchFamily="34" charset="0"/>
              </a:rPr>
              <a:t>ums</a:t>
            </a:r>
            <a:r>
              <a:rPr lang="sr-Latn-RS" sz="2400" dirty="0" smtClean="0">
                <a:latin typeface="Arial" pitchFamily="34" charset="0"/>
                <a:cs typeface="Arial" pitchFamily="34" charset="0"/>
              </a:rPr>
              <a:t> and lips</a:t>
            </a:r>
            <a:r>
              <a:rPr lang="en-US" sz="2400" dirty="0" smtClean="0">
                <a:latin typeface="Arial" pitchFamily="34" charset="0"/>
                <a:cs typeface="Arial" pitchFamily="34" charset="0"/>
              </a:rPr>
              <a:t>: Gingivitis or swollen gums can occur in some individuals with </a:t>
            </a:r>
            <a:r>
              <a:rPr lang="en-US" sz="2400" dirty="0" err="1" smtClean="0">
                <a:latin typeface="Arial" pitchFamily="34" charset="0"/>
                <a:cs typeface="Arial" pitchFamily="34" charset="0"/>
              </a:rPr>
              <a:t>Crohn’s</a:t>
            </a:r>
            <a:r>
              <a:rPr lang="en-US" sz="2400" dirty="0" smtClean="0">
                <a:latin typeface="Arial" pitchFamily="34" charset="0"/>
                <a:cs typeface="Arial" pitchFamily="34" charset="0"/>
              </a:rPr>
              <a:t> disease. The gums may become red, swollen, and tender. </a:t>
            </a:r>
            <a:endParaRPr lang="sr-Latn-RS" sz="2400" dirty="0" smtClean="0">
              <a:latin typeface="Arial" pitchFamily="34" charset="0"/>
              <a:cs typeface="Arial" pitchFamily="34" charset="0"/>
            </a:endParaRPr>
          </a:p>
          <a:p>
            <a:pPr>
              <a:buNone/>
            </a:pPr>
            <a:endParaRPr lang="en-US" sz="1800" dirty="0">
              <a:latin typeface="Arial" pitchFamily="34" charset="0"/>
              <a:cs typeface="Arial" pitchFamily="34" charset="0"/>
            </a:endParaRPr>
          </a:p>
        </p:txBody>
      </p:sp>
      <p:pic>
        <p:nvPicPr>
          <p:cNvPr id="18434" name="Picture 2" descr="Gingival Involvement in Crohn Disease - ScienceDirect"/>
          <p:cNvPicPr>
            <a:picLocks noChangeAspect="1" noChangeArrowheads="1"/>
          </p:cNvPicPr>
          <p:nvPr/>
        </p:nvPicPr>
        <p:blipFill>
          <a:blip r:embed="rId2"/>
          <a:srcRect/>
          <a:stretch>
            <a:fillRect/>
          </a:stretch>
        </p:blipFill>
        <p:spPr bwMode="auto">
          <a:xfrm>
            <a:off x="1357290" y="1785926"/>
            <a:ext cx="6286544" cy="4566719"/>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285728"/>
            <a:ext cx="8229600" cy="6143668"/>
          </a:xfrm>
        </p:spPr>
        <p:txBody>
          <a:bodyPr>
            <a:normAutofit/>
          </a:bodyPr>
          <a:lstStyle/>
          <a:p>
            <a:pPr>
              <a:buNone/>
            </a:pPr>
            <a:r>
              <a:rPr lang="sr-Latn-RS" sz="2400" dirty="0">
                <a:latin typeface="Arial" pitchFamily="34" charset="0"/>
                <a:cs typeface="Arial" pitchFamily="34" charset="0"/>
              </a:rPr>
              <a:t>3</a:t>
            </a:r>
            <a:r>
              <a:rPr lang="en-US" sz="2400" dirty="0" smtClean="0">
                <a:latin typeface="Arial" pitchFamily="34" charset="0"/>
                <a:cs typeface="Arial" pitchFamily="34" charset="0"/>
              </a:rPr>
              <a:t>. Oral </a:t>
            </a:r>
            <a:r>
              <a:rPr lang="en-US" sz="2400" dirty="0" err="1" smtClean="0">
                <a:latin typeface="Arial" pitchFamily="34" charset="0"/>
                <a:cs typeface="Arial" pitchFamily="34" charset="0"/>
              </a:rPr>
              <a:t>Candidiasis</a:t>
            </a:r>
            <a:r>
              <a:rPr lang="en-US" sz="2400" dirty="0" smtClean="0">
                <a:latin typeface="Arial" pitchFamily="34" charset="0"/>
                <a:cs typeface="Arial" pitchFamily="34" charset="0"/>
              </a:rPr>
              <a:t>: </a:t>
            </a:r>
            <a:r>
              <a:rPr lang="en-US" sz="2400" dirty="0" err="1" smtClean="0">
                <a:latin typeface="Arial" pitchFamily="34" charset="0"/>
                <a:cs typeface="Arial" pitchFamily="34" charset="0"/>
              </a:rPr>
              <a:t>Crohn’s</a:t>
            </a:r>
            <a:r>
              <a:rPr lang="en-US" sz="2400" dirty="0" smtClean="0">
                <a:latin typeface="Arial" pitchFamily="34" charset="0"/>
                <a:cs typeface="Arial" pitchFamily="34" charset="0"/>
              </a:rPr>
              <a:t> disease and its treatment can weaken the immune system, making individuals more susceptible to oral infections such as oral </a:t>
            </a:r>
            <a:r>
              <a:rPr lang="en-US" sz="2400" dirty="0" err="1" smtClean="0">
                <a:latin typeface="Arial" pitchFamily="34" charset="0"/>
                <a:cs typeface="Arial" pitchFamily="34" charset="0"/>
              </a:rPr>
              <a:t>candidiasis</a:t>
            </a:r>
            <a:r>
              <a:rPr lang="en-US" sz="2400" dirty="0" smtClean="0">
                <a:latin typeface="Arial" pitchFamily="34" charset="0"/>
                <a:cs typeface="Arial" pitchFamily="34" charset="0"/>
              </a:rPr>
              <a:t>. </a:t>
            </a:r>
            <a:endParaRPr lang="en-US" sz="2400" dirty="0">
              <a:latin typeface="Arial" pitchFamily="34" charset="0"/>
              <a:cs typeface="Arial" pitchFamily="34" charset="0"/>
            </a:endParaRPr>
          </a:p>
        </p:txBody>
      </p:sp>
      <p:pic>
        <p:nvPicPr>
          <p:cNvPr id="1026" name="Picture 2" descr="Candidiasis - Wikipedia"/>
          <p:cNvPicPr>
            <a:picLocks noChangeAspect="1" noChangeArrowheads="1"/>
          </p:cNvPicPr>
          <p:nvPr/>
        </p:nvPicPr>
        <p:blipFill>
          <a:blip r:embed="rId2" cstate="print"/>
          <a:srcRect/>
          <a:stretch>
            <a:fillRect/>
          </a:stretch>
        </p:blipFill>
        <p:spPr bwMode="auto">
          <a:xfrm>
            <a:off x="2428860" y="1928802"/>
            <a:ext cx="4287913" cy="4071966"/>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28596" y="857232"/>
            <a:ext cx="8229600" cy="4525963"/>
          </a:xfrm>
        </p:spPr>
        <p:txBody>
          <a:bodyPr>
            <a:noAutofit/>
          </a:bodyPr>
          <a:lstStyle/>
          <a:p>
            <a:pPr>
              <a:buNone/>
            </a:pPr>
            <a:r>
              <a:rPr lang="sr-Latn-RS" sz="2400" dirty="0" smtClean="0">
                <a:latin typeface="Arial" pitchFamily="34" charset="0"/>
                <a:cs typeface="Arial" pitchFamily="34" charset="0"/>
              </a:rPr>
              <a:t>4</a:t>
            </a:r>
            <a:r>
              <a:rPr lang="en-US" sz="2400" dirty="0" smtClean="0">
                <a:latin typeface="Arial" pitchFamily="34" charset="0"/>
                <a:cs typeface="Arial" pitchFamily="34" charset="0"/>
              </a:rPr>
              <a:t>. Dental Erosion: Chronic inflammation and medication use in </a:t>
            </a:r>
            <a:r>
              <a:rPr lang="en-US" sz="2400" dirty="0" err="1" smtClean="0">
                <a:latin typeface="Arial" pitchFamily="34" charset="0"/>
                <a:cs typeface="Arial" pitchFamily="34" charset="0"/>
              </a:rPr>
              <a:t>Crohn’s</a:t>
            </a:r>
            <a:r>
              <a:rPr lang="en-US" sz="2400" dirty="0" smtClean="0">
                <a:latin typeface="Arial" pitchFamily="34" charset="0"/>
                <a:cs typeface="Arial" pitchFamily="34" charset="0"/>
              </a:rPr>
              <a:t> disease may increase the risk of dental erosion, especially if vomiting or acid reflux is present. Dental erosion can lead to tooth sensitivity, enamel loss, and increased susceptibility to cavities. </a:t>
            </a:r>
            <a:endParaRPr lang="sr-Latn-RS" sz="2400" dirty="0" smtClean="0">
              <a:latin typeface="Arial" pitchFamily="34" charset="0"/>
              <a:cs typeface="Arial" pitchFamily="34" charset="0"/>
            </a:endParaRPr>
          </a:p>
          <a:p>
            <a:pPr>
              <a:buNone/>
            </a:pPr>
            <a:endParaRPr lang="en-US" sz="2800" dirty="0">
              <a:latin typeface="Arial" pitchFamily="34" charset="0"/>
              <a:cs typeface="Arial" pitchFamily="34" charset="0"/>
            </a:endParaRPr>
          </a:p>
        </p:txBody>
      </p:sp>
      <p:pic>
        <p:nvPicPr>
          <p:cNvPr id="17410" name="Picture 2" descr="DENTAL EROSION | DENTODONTICS"/>
          <p:cNvPicPr>
            <a:picLocks noChangeAspect="1" noChangeArrowheads="1"/>
          </p:cNvPicPr>
          <p:nvPr/>
        </p:nvPicPr>
        <p:blipFill>
          <a:blip r:embed="rId2"/>
          <a:srcRect/>
          <a:stretch>
            <a:fillRect/>
          </a:stretch>
        </p:blipFill>
        <p:spPr bwMode="auto">
          <a:xfrm>
            <a:off x="2357422" y="2857496"/>
            <a:ext cx="4786346" cy="3539329"/>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357158" y="571480"/>
            <a:ext cx="8229600" cy="5929354"/>
          </a:xfrm>
        </p:spPr>
        <p:txBody>
          <a:bodyPr/>
          <a:lstStyle/>
          <a:p>
            <a:pPr>
              <a:buNone/>
            </a:pPr>
            <a:r>
              <a:rPr lang="en-US" sz="2400" dirty="0" smtClean="0"/>
              <a:t>5. Oral Manifestations of Nutritional Deficiencies: </a:t>
            </a:r>
            <a:r>
              <a:rPr lang="en-US" sz="2400" dirty="0" err="1" smtClean="0"/>
              <a:t>Malabsorption</a:t>
            </a:r>
            <a:r>
              <a:rPr lang="en-US" sz="2400" dirty="0" smtClean="0"/>
              <a:t> and nutritional deficiencies are common in </a:t>
            </a:r>
            <a:r>
              <a:rPr lang="en-US" sz="2400" dirty="0" err="1" smtClean="0"/>
              <a:t>Crohn’s</a:t>
            </a:r>
            <a:r>
              <a:rPr lang="en-US" sz="2400" dirty="0" smtClean="0"/>
              <a:t> disease due to impaired intestinal absorption.</a:t>
            </a:r>
            <a:r>
              <a:rPr lang="en-US" dirty="0" smtClean="0"/>
              <a:t> </a:t>
            </a:r>
          </a:p>
          <a:p>
            <a:endParaRPr lang="en-US" dirty="0"/>
          </a:p>
        </p:txBody>
      </p:sp>
      <p:pic>
        <p:nvPicPr>
          <p:cNvPr id="16386" name="Picture 2" descr="Oral manifestations of nutritional disorders - ScienceDirect"/>
          <p:cNvPicPr>
            <a:picLocks noChangeAspect="1" noChangeArrowheads="1"/>
          </p:cNvPicPr>
          <p:nvPr/>
        </p:nvPicPr>
        <p:blipFill>
          <a:blip r:embed="rId2"/>
          <a:srcRect/>
          <a:stretch>
            <a:fillRect/>
          </a:stretch>
        </p:blipFill>
        <p:spPr bwMode="auto">
          <a:xfrm>
            <a:off x="1500166" y="2071678"/>
            <a:ext cx="6429420" cy="4245846"/>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154</TotalTime>
  <Words>1132</Words>
  <Application>Microsoft Office PowerPoint</Application>
  <PresentationFormat>On-screen Show (4:3)</PresentationFormat>
  <Paragraphs>51</Paragraphs>
  <Slides>23</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23</vt:i4>
      </vt:variant>
    </vt:vector>
  </HeadingPairs>
  <TitlesOfParts>
    <vt:vector size="26" baseType="lpstr">
      <vt:lpstr>Arial</vt:lpstr>
      <vt:lpstr>Calibri</vt:lpstr>
      <vt:lpstr>Office Theme</vt:lpstr>
      <vt:lpstr>  Inflammatory bowel disease with oral manifestations. Pharmacotherapy. Importance.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Ulcerative colitis </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Bacterial endocarditis. Prevention. Treatment. Dental procedures with increased risk.</dc:title>
  <dc:creator>Jovana</dc:creator>
  <cp:lastModifiedBy>Pablo</cp:lastModifiedBy>
  <cp:revision>3</cp:revision>
  <dcterms:created xsi:type="dcterms:W3CDTF">2024-02-18T20:51:21Z</dcterms:created>
  <dcterms:modified xsi:type="dcterms:W3CDTF">2024-02-19T01:53:54Z</dcterms:modified>
</cp:coreProperties>
</file>