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38"/>
  </p:notesMasterIdLst>
  <p:sldIdLst>
    <p:sldId id="256" r:id="rId2"/>
    <p:sldId id="280" r:id="rId3"/>
    <p:sldId id="282" r:id="rId4"/>
    <p:sldId id="283" r:id="rId5"/>
    <p:sldId id="258" r:id="rId6"/>
    <p:sldId id="265" r:id="rId7"/>
    <p:sldId id="261" r:id="rId8"/>
    <p:sldId id="266" r:id="rId9"/>
    <p:sldId id="270" r:id="rId10"/>
    <p:sldId id="267" r:id="rId11"/>
    <p:sldId id="275" r:id="rId12"/>
    <p:sldId id="268" r:id="rId13"/>
    <p:sldId id="284" r:id="rId14"/>
    <p:sldId id="289" r:id="rId15"/>
    <p:sldId id="292" r:id="rId16"/>
    <p:sldId id="290" r:id="rId17"/>
    <p:sldId id="271" r:id="rId18"/>
    <p:sldId id="272" r:id="rId19"/>
    <p:sldId id="273" r:id="rId20"/>
    <p:sldId id="286" r:id="rId21"/>
    <p:sldId id="287" r:id="rId22"/>
    <p:sldId id="288" r:id="rId23"/>
    <p:sldId id="293" r:id="rId24"/>
    <p:sldId id="294" r:id="rId25"/>
    <p:sldId id="295" r:id="rId26"/>
    <p:sldId id="274" r:id="rId27"/>
    <p:sldId id="276" r:id="rId28"/>
    <p:sldId id="281" r:id="rId29"/>
    <p:sldId id="277" r:id="rId30"/>
    <p:sldId id="278" r:id="rId31"/>
    <p:sldId id="279" r:id="rId32"/>
    <p:sldId id="291" r:id="rId33"/>
    <p:sldId id="296" r:id="rId34"/>
    <p:sldId id="297" r:id="rId35"/>
    <p:sldId id="298" r:id="rId36"/>
    <p:sldId id="299" r:id="rId3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250" autoAdjust="0"/>
    <p:restoredTop sz="94660"/>
  </p:normalViewPr>
  <p:slideViewPr>
    <p:cSldViewPr>
      <p:cViewPr>
        <p:scale>
          <a:sx n="75" d="100"/>
          <a:sy n="75" d="100"/>
        </p:scale>
        <p:origin x="-1637" y="-235"/>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Čuvar mesta za zaglavlj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Čuvar mesta za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522865-B0C5-48C2-912F-173F97800480}" type="datetimeFigureOut">
              <a:rPr lang="en-US" smtClean="0"/>
              <a:t>2/18/2024</a:t>
            </a:fld>
            <a:endParaRPr lang="en-US"/>
          </a:p>
        </p:txBody>
      </p:sp>
      <p:sp>
        <p:nvSpPr>
          <p:cNvPr id="4" name="Čuvar mesta za sliku na slajd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Čuvar mesta za napomene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6" name="Čuvar mesta za podnožj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Čuvar mesta za broj slajda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39844F9-CBE4-4833-B2DD-03A3EDC3A3FD}" type="slidenum">
              <a:rPr lang="en-US" smtClean="0"/>
              <a:t>‹#›</a:t>
            </a:fld>
            <a:endParaRPr lang="en-US"/>
          </a:p>
        </p:txBody>
      </p:sp>
    </p:spTree>
    <p:extLst>
      <p:ext uri="{BB962C8B-B14F-4D97-AF65-F5344CB8AC3E}">
        <p14:creationId xmlns:p14="http://schemas.microsoft.com/office/powerpoint/2010/main" val="42614202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liku na slajdu 1"/>
          <p:cNvSpPr>
            <a:spLocks noGrp="1" noRot="1" noChangeAspect="1"/>
          </p:cNvSpPr>
          <p:nvPr>
            <p:ph type="sldImg"/>
          </p:nvPr>
        </p:nvSpPr>
        <p:spPr/>
      </p:sp>
      <p:sp>
        <p:nvSpPr>
          <p:cNvPr id="3" name="Čuvar mesta za napomene 2"/>
          <p:cNvSpPr>
            <a:spLocks noGrp="1"/>
          </p:cNvSpPr>
          <p:nvPr>
            <p:ph type="body" idx="1"/>
          </p:nvPr>
        </p:nvSpPr>
        <p:spPr/>
        <p:txBody>
          <a:bodyPr/>
          <a:lstStyle/>
          <a:p>
            <a:endParaRPr lang="en-US" dirty="0"/>
          </a:p>
        </p:txBody>
      </p:sp>
      <p:sp>
        <p:nvSpPr>
          <p:cNvPr id="4" name="Čuvar mesta za broj slajda 3"/>
          <p:cNvSpPr>
            <a:spLocks noGrp="1"/>
          </p:cNvSpPr>
          <p:nvPr>
            <p:ph type="sldNum" sz="quarter" idx="10"/>
          </p:nvPr>
        </p:nvSpPr>
        <p:spPr/>
        <p:txBody>
          <a:bodyPr/>
          <a:lstStyle/>
          <a:p>
            <a:fld id="{839844F9-CBE4-4833-B2DD-03A3EDC3A3FD}" type="slidenum">
              <a:rPr lang="en-US" smtClean="0"/>
              <a:t>16</a:t>
            </a:fld>
            <a:endParaRPr lang="en-US"/>
          </a:p>
        </p:txBody>
      </p:sp>
    </p:spTree>
    <p:extLst>
      <p:ext uri="{BB962C8B-B14F-4D97-AF65-F5344CB8AC3E}">
        <p14:creationId xmlns:p14="http://schemas.microsoft.com/office/powerpoint/2010/main" val="406516068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Naslov slajda">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sr-Latn-CS" smtClean="0"/>
              <a:t>Kliknite i uredite naslov mastera</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r-Latn-CS" smtClean="0"/>
              <a:t>Kliknite i uredite stil podnaslova mastera</a:t>
            </a:r>
            <a:endParaRPr lang="en-US" dirty="0"/>
          </a:p>
        </p:txBody>
      </p:sp>
      <p:sp>
        <p:nvSpPr>
          <p:cNvPr id="4" name="Date Placeholder 3"/>
          <p:cNvSpPr>
            <a:spLocks noGrp="1"/>
          </p:cNvSpPr>
          <p:nvPr>
            <p:ph type="dt" sz="half" idx="10"/>
          </p:nvPr>
        </p:nvSpPr>
        <p:spPr/>
        <p:txBody>
          <a:bodyPr/>
          <a:lstStyle/>
          <a:p>
            <a:fld id="{D1209E31-E21B-4C60-B453-49826CD8ABCC}"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F8F9-255C-43E9-9CA8-F8D15658E16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slov i vertikalni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4" name="Date Placeholder 3"/>
          <p:cNvSpPr>
            <a:spLocks noGrp="1"/>
          </p:cNvSpPr>
          <p:nvPr>
            <p:ph type="dt" sz="half" idx="10"/>
          </p:nvPr>
        </p:nvSpPr>
        <p:spPr/>
        <p:txBody>
          <a:bodyPr/>
          <a:lstStyle/>
          <a:p>
            <a:fld id="{D1209E31-E21B-4C60-B453-49826CD8ABCC}"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F8F9-255C-43E9-9CA8-F8D15658E16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kalni naslov i tekst">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D1209E31-E21B-4C60-B453-49826CD8ABCC}"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F8F9-255C-43E9-9CA8-F8D15658E16F}" type="slidenum">
              <a:rPr lang="en-US" smtClean="0"/>
              <a:t>‹#›</a:t>
            </a:fld>
            <a:endParaRPr lang="en-US"/>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sr-Latn-CS" smtClean="0"/>
              <a:t>Kliknite i uredite naslov mastera</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slov i sadržaj">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4" name="Date Placeholder 3"/>
          <p:cNvSpPr>
            <a:spLocks noGrp="1"/>
          </p:cNvSpPr>
          <p:nvPr>
            <p:ph type="dt" sz="half" idx="10"/>
          </p:nvPr>
        </p:nvSpPr>
        <p:spPr/>
        <p:txBody>
          <a:bodyPr/>
          <a:lstStyle/>
          <a:p>
            <a:fld id="{D1209E31-E21B-4C60-B453-49826CD8ABCC}"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F8F9-255C-43E9-9CA8-F8D15658E16F}" type="slidenum">
              <a:rPr lang="en-US" smtClean="0"/>
              <a:t>‹#›</a:t>
            </a:fld>
            <a:endParaRPr lang="en-US"/>
          </a:p>
        </p:txBody>
      </p:sp>
      <p:sp>
        <p:nvSpPr>
          <p:cNvPr id="7" name="Title 6"/>
          <p:cNvSpPr>
            <a:spLocks noGrp="1"/>
          </p:cNvSpPr>
          <p:nvPr>
            <p:ph type="title"/>
          </p:nvPr>
        </p:nvSpPr>
        <p:spPr/>
        <p:txBody>
          <a:bodyPr/>
          <a:lstStyle/>
          <a:p>
            <a:r>
              <a:rPr lang="sr-Latn-CS" smtClean="0"/>
              <a:t>Kliknite i uredite naslov mastera</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Zaglavlje odeljka">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sr-Latn-CS" smtClean="0"/>
              <a:t>Kliknite i uredite naslov mastera</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r-Latn-CS" smtClean="0"/>
              <a:t>Kliknite i uredite tekst</a:t>
            </a:r>
          </a:p>
        </p:txBody>
      </p:sp>
      <p:sp>
        <p:nvSpPr>
          <p:cNvPr id="4" name="Date Placeholder 3"/>
          <p:cNvSpPr>
            <a:spLocks noGrp="1"/>
          </p:cNvSpPr>
          <p:nvPr>
            <p:ph type="dt" sz="half" idx="10"/>
          </p:nvPr>
        </p:nvSpPr>
        <p:spPr/>
        <p:txBody>
          <a:bodyPr/>
          <a:lstStyle/>
          <a:p>
            <a:fld id="{D1209E31-E21B-4C60-B453-49826CD8ABCC}" type="datetimeFigureOut">
              <a:rPr lang="en-US" smtClean="0"/>
              <a:t>2/18/2024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B69F8F9-255C-43E9-9CA8-F8D15658E16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sadržaja">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a:p>
        </p:txBody>
      </p:sp>
      <p:sp>
        <p:nvSpPr>
          <p:cNvPr id="5" name="Date Placeholder 4"/>
          <p:cNvSpPr>
            <a:spLocks noGrp="1"/>
          </p:cNvSpPr>
          <p:nvPr>
            <p:ph type="dt" sz="half" idx="10"/>
          </p:nvPr>
        </p:nvSpPr>
        <p:spPr/>
        <p:txBody>
          <a:bodyPr/>
          <a:lstStyle/>
          <a:p>
            <a:fld id="{D1209E31-E21B-4C60-B453-49826CD8ABCC}" type="datetimeFigureOut">
              <a:rPr lang="en-US" smtClean="0"/>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9F8F9-255C-43E9-9CA8-F8D15658E16F}" type="slidenum">
              <a:rPr lang="en-US" smtClean="0"/>
              <a:t>‹#›</a:t>
            </a:fld>
            <a:endParaRPr lang="en-US"/>
          </a:p>
        </p:txBody>
      </p:sp>
      <p:sp>
        <p:nvSpPr>
          <p:cNvPr id="9" name="Content Placeholder 8"/>
          <p:cNvSpPr>
            <a:spLocks noGrp="1"/>
          </p:cNvSpPr>
          <p:nvPr>
            <p:ph sz="quarter" idx="13"/>
          </p:nvPr>
        </p:nvSpPr>
        <p:spPr>
          <a:xfrm>
            <a:off x="676655" y="2679192"/>
            <a:ext cx="3822192" cy="34472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eđenj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sr-Latn-CS" smtClean="0"/>
              <a:t>Kliknite i uredite naslov mastera</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r-Latn-CS" smtClean="0"/>
              <a:t>Kliknite i uredite tekst</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
        <p:nvSpPr>
          <p:cNvPr id="7" name="Date Placeholder 6"/>
          <p:cNvSpPr>
            <a:spLocks noGrp="1"/>
          </p:cNvSpPr>
          <p:nvPr>
            <p:ph type="dt" sz="half" idx="10"/>
          </p:nvPr>
        </p:nvSpPr>
        <p:spPr/>
        <p:txBody>
          <a:bodyPr/>
          <a:lstStyle/>
          <a:p>
            <a:fld id="{D1209E31-E21B-4C60-B453-49826CD8ABCC}" type="datetimeFigureOut">
              <a:rPr lang="en-US" smtClean="0"/>
              <a:t>2/18/2024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B69F8F9-255C-43E9-9CA8-F8D15658E16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amo naslov">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r-Latn-CS" smtClean="0"/>
              <a:t>Kliknite i uredite naslov mastera</a:t>
            </a:r>
            <a:endParaRPr lang="en-US"/>
          </a:p>
        </p:txBody>
      </p:sp>
      <p:sp>
        <p:nvSpPr>
          <p:cNvPr id="3" name="Date Placeholder 2"/>
          <p:cNvSpPr>
            <a:spLocks noGrp="1"/>
          </p:cNvSpPr>
          <p:nvPr>
            <p:ph type="dt" sz="half" idx="10"/>
          </p:nvPr>
        </p:nvSpPr>
        <p:spPr/>
        <p:txBody>
          <a:bodyPr/>
          <a:lstStyle/>
          <a:p>
            <a:fld id="{D1209E31-E21B-4C60-B453-49826CD8ABCC}" type="datetimeFigureOut">
              <a:rPr lang="en-US" smtClean="0"/>
              <a:t>2/18/2024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B69F8F9-255C-43E9-9CA8-F8D15658E16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Prazno">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D1209E31-E21B-4C60-B453-49826CD8ABCC}" type="datetimeFigureOut">
              <a:rPr lang="en-US" smtClean="0"/>
              <a:t>2/18/2024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B69F8F9-255C-43E9-9CA8-F8D15658E16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Sadržaj sa natpisom">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D1209E31-E21B-4C60-B453-49826CD8ABCC}" type="datetimeFigureOut">
              <a:rPr lang="en-US" smtClean="0"/>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9F8F9-255C-43E9-9CA8-F8D15658E16F}" type="slidenum">
              <a:rPr lang="en-US" smtClean="0"/>
              <a:t>‹#›</a:t>
            </a:fld>
            <a:endParaRPr lang="en-US"/>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CS" smtClean="0"/>
              <a:t>Kliknite i uredite tekst</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sr-Latn-CS" smtClean="0"/>
              <a:t>Kliknite i uredite naslov mastera</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Slika sa natpisom">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sr-Latn-CS" smtClean="0"/>
              <a:t>Kliknite i uredite naslov mastera</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r-Latn-CS" smtClean="0"/>
              <a:t>Kliknite i uredite tekst</a:t>
            </a:r>
          </a:p>
        </p:txBody>
      </p:sp>
      <p:sp>
        <p:nvSpPr>
          <p:cNvPr id="5" name="Date Placeholder 4"/>
          <p:cNvSpPr>
            <a:spLocks noGrp="1"/>
          </p:cNvSpPr>
          <p:nvPr>
            <p:ph type="dt" sz="half" idx="10"/>
          </p:nvPr>
        </p:nvSpPr>
        <p:spPr/>
        <p:txBody>
          <a:bodyPr/>
          <a:lstStyle/>
          <a:p>
            <a:fld id="{D1209E31-E21B-4C60-B453-49826CD8ABCC}" type="datetimeFigureOut">
              <a:rPr lang="en-US" smtClean="0"/>
              <a:t>2/18/2024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B69F8F9-255C-43E9-9CA8-F8D15658E16F}" type="slidenum">
              <a:rPr lang="en-US" smtClean="0"/>
              <a:t>‹#›</a:t>
            </a:fld>
            <a:endParaRPr lang="en-US"/>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sr-Latn-CS" smtClean="0"/>
              <a:t>Kliknite na ikonu i dodajte sliku</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sr-Latn-CS" smtClean="0"/>
              <a:t>Kliknite i uredite naslov mastera</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D1209E31-E21B-4C60-B453-49826CD8ABCC}" type="datetimeFigureOut">
              <a:rPr lang="en-US" smtClean="0"/>
              <a:t>2/18/2024</a:t>
            </a:fld>
            <a:endParaRPr lang="en-US"/>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en-US"/>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1B69F8F9-255C-43E9-9CA8-F8D15658E16F}" type="slidenum">
              <a:rPr lang="en-US" smtClean="0"/>
              <a:t>‹#›</a:t>
            </a:fld>
            <a:endParaRPr lang="en-US"/>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sr-Latn-CS" smtClean="0"/>
              <a:t>Kliknite i uredite tekst</a:t>
            </a:r>
          </a:p>
          <a:p>
            <a:pPr lvl="1"/>
            <a:r>
              <a:rPr lang="sr-Latn-CS" smtClean="0"/>
              <a:t>Drugi nivo</a:t>
            </a:r>
          </a:p>
          <a:p>
            <a:pPr lvl="2"/>
            <a:r>
              <a:rPr lang="sr-Latn-CS" smtClean="0"/>
              <a:t>Treći nivo</a:t>
            </a:r>
          </a:p>
          <a:p>
            <a:pPr lvl="3"/>
            <a:r>
              <a:rPr lang="sr-Latn-CS" smtClean="0"/>
              <a:t>Četvrti nivo</a:t>
            </a:r>
          </a:p>
          <a:p>
            <a:pPr lvl="4"/>
            <a:r>
              <a:rPr lang="sr-Latn-CS" smtClean="0"/>
              <a:t>Peti nivo</a:t>
            </a:r>
            <a:endParaRPr lang="en-US" dirty="0"/>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slov 1"/>
          <p:cNvSpPr>
            <a:spLocks noGrp="1"/>
          </p:cNvSpPr>
          <p:nvPr>
            <p:ph type="ctrTitle"/>
          </p:nvPr>
        </p:nvSpPr>
        <p:spPr/>
        <p:txBody>
          <a:bodyPr>
            <a:normAutofit fontScale="90000"/>
          </a:bodyPr>
          <a:lstStyle/>
          <a:p>
            <a:r>
              <a:rPr lang="en-US" dirty="0">
                <a:solidFill>
                  <a:schemeClr val="tx1"/>
                </a:solidFill>
                <a:latin typeface="Book Antiqua" pitchFamily="18" charset="0"/>
              </a:rPr>
              <a:t>Inflammatory bowel diseases with oral manifestations </a:t>
            </a:r>
            <a:r>
              <a:rPr lang="en-US" dirty="0" smtClean="0">
                <a:solidFill>
                  <a:schemeClr val="tx1"/>
                </a:solidFill>
                <a:latin typeface="Book Antiqua" pitchFamily="18" charset="0"/>
              </a:rPr>
              <a:t/>
            </a:r>
            <a:br>
              <a:rPr lang="en-US" dirty="0" smtClean="0">
                <a:solidFill>
                  <a:schemeClr val="tx1"/>
                </a:solidFill>
                <a:latin typeface="Book Antiqua" pitchFamily="18" charset="0"/>
              </a:rPr>
            </a:br>
            <a:r>
              <a:rPr lang="en-US" dirty="0" smtClean="0">
                <a:solidFill>
                  <a:schemeClr val="tx1"/>
                </a:solidFill>
                <a:latin typeface="Book Antiqua" pitchFamily="18" charset="0"/>
              </a:rPr>
              <a:t>- </a:t>
            </a:r>
            <a:r>
              <a:rPr lang="en-US" dirty="0" err="1">
                <a:solidFill>
                  <a:schemeClr val="tx1"/>
                </a:solidFill>
                <a:latin typeface="Book Antiqua" pitchFamily="18" charset="0"/>
              </a:rPr>
              <a:t>pharmacotherapeutic</a:t>
            </a:r>
            <a:r>
              <a:rPr lang="en-US" dirty="0">
                <a:solidFill>
                  <a:schemeClr val="tx1"/>
                </a:solidFill>
                <a:latin typeface="Book Antiqua" pitchFamily="18" charset="0"/>
              </a:rPr>
              <a:t> approach-</a:t>
            </a:r>
          </a:p>
        </p:txBody>
      </p:sp>
      <p:sp>
        <p:nvSpPr>
          <p:cNvPr id="3" name="Podnaslov 2"/>
          <p:cNvSpPr>
            <a:spLocks noGrp="1"/>
          </p:cNvSpPr>
          <p:nvPr>
            <p:ph type="subTitle" idx="1"/>
          </p:nvPr>
        </p:nvSpPr>
        <p:spPr>
          <a:xfrm>
            <a:off x="1547664" y="5445224"/>
            <a:ext cx="6400800" cy="1473200"/>
          </a:xfrm>
        </p:spPr>
        <p:txBody>
          <a:bodyPr>
            <a:normAutofit/>
          </a:bodyPr>
          <a:lstStyle/>
          <a:p>
            <a:r>
              <a:rPr lang="en-US" dirty="0">
                <a:solidFill>
                  <a:schemeClr val="tx1"/>
                </a:solidFill>
                <a:latin typeface="Book Antiqua" pitchFamily="18" charset="0"/>
              </a:rPr>
              <a:t>INTERPROFESSIONAL EDUCATION</a:t>
            </a:r>
          </a:p>
          <a:p>
            <a:r>
              <a:rPr lang="en-US" dirty="0">
                <a:solidFill>
                  <a:schemeClr val="tx1"/>
                </a:solidFill>
                <a:latin typeface="Book Antiqua" pitchFamily="18" charset="0"/>
              </a:rPr>
              <a:t>2023/2024</a:t>
            </a:r>
          </a:p>
          <a:p>
            <a:r>
              <a:rPr lang="en-US" dirty="0">
                <a:solidFill>
                  <a:schemeClr val="tx1"/>
                </a:solidFill>
                <a:latin typeface="Book Antiqua" pitchFamily="18" charset="0"/>
              </a:rPr>
              <a:t>Asst. </a:t>
            </a:r>
            <a:r>
              <a:rPr lang="en-US" dirty="0" err="1">
                <a:solidFill>
                  <a:schemeClr val="tx1"/>
                </a:solidFill>
                <a:latin typeface="Book Antiqua" pitchFamily="18" charset="0"/>
              </a:rPr>
              <a:t>Nataša</a:t>
            </a:r>
            <a:r>
              <a:rPr lang="en-US" dirty="0">
                <a:solidFill>
                  <a:schemeClr val="tx1"/>
                </a:solidFill>
                <a:latin typeface="Book Antiqua" pitchFamily="18" charset="0"/>
              </a:rPr>
              <a:t> </a:t>
            </a:r>
            <a:r>
              <a:rPr lang="en-US" dirty="0" err="1">
                <a:solidFill>
                  <a:schemeClr val="tx1"/>
                </a:solidFill>
                <a:latin typeface="Book Antiqua" pitchFamily="18" charset="0"/>
              </a:rPr>
              <a:t>Mijailović</a:t>
            </a:r>
            <a:r>
              <a:rPr lang="en-US" dirty="0">
                <a:solidFill>
                  <a:schemeClr val="tx1"/>
                </a:solidFill>
                <a:latin typeface="Book Antiqua" pitchFamily="18" charset="0"/>
              </a:rPr>
              <a:t>, </a:t>
            </a:r>
            <a:r>
              <a:rPr lang="en-US" dirty="0" err="1">
                <a:solidFill>
                  <a:schemeClr val="tx1"/>
                </a:solidFill>
                <a:latin typeface="Book Antiqua" pitchFamily="18" charset="0"/>
              </a:rPr>
              <a:t>Ph.D</a:t>
            </a:r>
            <a:endParaRPr lang="en-US" dirty="0">
              <a:solidFill>
                <a:schemeClr val="tx1"/>
              </a:solidFill>
              <a:latin typeface="Book Antiqua" pitchFamily="18" charset="0"/>
            </a:endParaRPr>
          </a:p>
        </p:txBody>
      </p:sp>
    </p:spTree>
    <p:extLst>
      <p:ext uri="{BB962C8B-B14F-4D97-AF65-F5344CB8AC3E}">
        <p14:creationId xmlns:p14="http://schemas.microsoft.com/office/powerpoint/2010/main" val="163590865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179512" y="908720"/>
            <a:ext cx="8568952" cy="5760640"/>
          </a:xfrm>
        </p:spPr>
        <p:txBody>
          <a:bodyPr>
            <a:noAutofit/>
          </a:bodyPr>
          <a:lstStyle/>
          <a:p>
            <a:pPr algn="just"/>
            <a:r>
              <a:rPr lang="en-US" sz="2200" dirty="0" smtClean="0">
                <a:solidFill>
                  <a:schemeClr val="tx1"/>
                </a:solidFill>
                <a:latin typeface="Book Antiqua" pitchFamily="18" charset="0"/>
              </a:rPr>
              <a:t>- are </a:t>
            </a:r>
            <a:r>
              <a:rPr lang="en-US" sz="2200" dirty="0">
                <a:solidFill>
                  <a:schemeClr val="tx1"/>
                </a:solidFill>
                <a:latin typeface="Book Antiqua" pitchFamily="18" charset="0"/>
              </a:rPr>
              <a:t>used for </a:t>
            </a:r>
            <a:r>
              <a:rPr lang="en-US" sz="2200" b="1" dirty="0">
                <a:solidFill>
                  <a:schemeClr val="tx1"/>
                </a:solidFill>
                <a:latin typeface="Book Antiqua" pitchFamily="18" charset="0"/>
              </a:rPr>
              <a:t>acute attacks </a:t>
            </a:r>
            <a:r>
              <a:rPr lang="en-US" sz="2200" dirty="0">
                <a:solidFill>
                  <a:schemeClr val="tx1"/>
                </a:solidFill>
                <a:latin typeface="Book Antiqua" pitchFamily="18" charset="0"/>
              </a:rPr>
              <a:t>of most forms of inflammatory bowel diseases</a:t>
            </a:r>
            <a:r>
              <a:rPr lang="en-US" sz="2200" b="1" dirty="0">
                <a:solidFill>
                  <a:schemeClr val="tx1"/>
                </a:solidFill>
                <a:latin typeface="Book Antiqua" pitchFamily="18" charset="0"/>
              </a:rPr>
              <a:t> </a:t>
            </a:r>
            <a:r>
              <a:rPr lang="en-US" sz="2200" dirty="0">
                <a:solidFill>
                  <a:schemeClr val="tx1"/>
                </a:solidFill>
                <a:latin typeface="Book Antiqua" pitchFamily="18" charset="0"/>
              </a:rPr>
              <a:t>when the application of </a:t>
            </a:r>
            <a:r>
              <a:rPr lang="en-US" sz="2200" dirty="0" err="1">
                <a:solidFill>
                  <a:schemeClr val="tx1"/>
                </a:solidFill>
                <a:latin typeface="Book Antiqua" pitchFamily="18" charset="0"/>
              </a:rPr>
              <a:t>aminosalicylates</a:t>
            </a:r>
            <a:r>
              <a:rPr lang="en-US" sz="2200" dirty="0">
                <a:solidFill>
                  <a:schemeClr val="tx1"/>
                </a:solidFill>
                <a:latin typeface="Book Antiqua" pitchFamily="18" charset="0"/>
              </a:rPr>
              <a:t> has not proven to be effective</a:t>
            </a:r>
          </a:p>
          <a:p>
            <a:pPr algn="just"/>
            <a:r>
              <a:rPr lang="en-US" sz="2200" dirty="0">
                <a:solidFill>
                  <a:schemeClr val="tx1"/>
                </a:solidFill>
                <a:latin typeface="Book Antiqua" pitchFamily="18" charset="0"/>
              </a:rPr>
              <a:t>they are applied in </a:t>
            </a:r>
            <a:r>
              <a:rPr lang="en-US" sz="2200" dirty="0" smtClean="0">
                <a:solidFill>
                  <a:schemeClr val="tx1"/>
                </a:solidFill>
                <a:latin typeface="Book Antiqua" pitchFamily="18" charset="0"/>
              </a:rPr>
              <a:t>high doses</a:t>
            </a:r>
            <a:endParaRPr lang="en-US" sz="2200" dirty="0">
              <a:solidFill>
                <a:schemeClr val="tx1"/>
              </a:solidFill>
              <a:latin typeface="Book Antiqua" pitchFamily="18" charset="0"/>
            </a:endParaRPr>
          </a:p>
          <a:p>
            <a:pPr algn="just"/>
            <a:r>
              <a:rPr lang="en-US" sz="2200" dirty="0">
                <a:solidFill>
                  <a:schemeClr val="tx1"/>
                </a:solidFill>
                <a:latin typeface="Book Antiqua" pitchFamily="18" charset="0"/>
              </a:rPr>
              <a:t>they are not suitable for long-term </a:t>
            </a:r>
            <a:r>
              <a:rPr lang="en-US" sz="2200" dirty="0" smtClean="0">
                <a:solidFill>
                  <a:schemeClr val="tx1"/>
                </a:solidFill>
                <a:latin typeface="Book Antiqua" pitchFamily="18" charset="0"/>
              </a:rPr>
              <a:t>use</a:t>
            </a:r>
          </a:p>
          <a:p>
            <a:pPr algn="just"/>
            <a:r>
              <a:rPr lang="en-US" sz="2000" dirty="0">
                <a:solidFill>
                  <a:schemeClr val="tx1"/>
                </a:solidFill>
                <a:latin typeface="Book Antiqua" pitchFamily="18" charset="0"/>
              </a:rPr>
              <a:t>The most commonly used are: prednisolone, methylprednisolone, hydrocortisone, budesonide</a:t>
            </a:r>
          </a:p>
          <a:p>
            <a:pPr algn="just"/>
            <a:r>
              <a:rPr lang="en-US" sz="2000" b="1" dirty="0">
                <a:solidFill>
                  <a:schemeClr val="tx1"/>
                </a:solidFill>
                <a:latin typeface="Book Antiqua" pitchFamily="18" charset="0"/>
              </a:rPr>
              <a:t>hydrocortisone or methylprednisolone intravenously </a:t>
            </a:r>
            <a:r>
              <a:rPr lang="en-US" sz="2000" dirty="0">
                <a:solidFill>
                  <a:schemeClr val="tx1"/>
                </a:solidFill>
                <a:latin typeface="Book Antiqua" pitchFamily="18" charset="0"/>
              </a:rPr>
              <a:t>are used to treat more severe forms of the disease</a:t>
            </a:r>
          </a:p>
          <a:p>
            <a:pPr algn="just"/>
            <a:r>
              <a:rPr lang="en-US" sz="2000" b="1" dirty="0">
                <a:solidFill>
                  <a:schemeClr val="tx1"/>
                </a:solidFill>
                <a:latin typeface="Book Antiqua" pitchFamily="18" charset="0"/>
              </a:rPr>
              <a:t>oral prednisone or prednisolone </a:t>
            </a:r>
            <a:r>
              <a:rPr lang="en-US" sz="2000" dirty="0">
                <a:solidFill>
                  <a:schemeClr val="tx1"/>
                </a:solidFill>
                <a:latin typeface="Book Antiqua" pitchFamily="18" charset="0"/>
              </a:rPr>
              <a:t>can be used to treat moderate to severe disease</a:t>
            </a:r>
          </a:p>
          <a:p>
            <a:pPr algn="just"/>
            <a:r>
              <a:rPr lang="en-US" sz="2000" dirty="0">
                <a:solidFill>
                  <a:schemeClr val="tx1"/>
                </a:solidFill>
                <a:latin typeface="Book Antiqua" pitchFamily="18" charset="0"/>
              </a:rPr>
              <a:t>treatment continues until symptoms disappear (usually 7 to 28 days) and is then tapered weekly to 20 mg once </a:t>
            </a:r>
            <a:r>
              <a:rPr lang="en-US" sz="2000" dirty="0" smtClean="0">
                <a:solidFill>
                  <a:schemeClr val="tx1"/>
                </a:solidFill>
                <a:latin typeface="Book Antiqua" pitchFamily="18" charset="0"/>
              </a:rPr>
              <a:t>daily</a:t>
            </a:r>
            <a:endParaRPr lang="en-US" sz="2000" dirty="0">
              <a:solidFill>
                <a:schemeClr val="tx1"/>
              </a:solidFill>
              <a:latin typeface="Book Antiqua" pitchFamily="18" charset="0"/>
            </a:endParaRPr>
          </a:p>
          <a:p>
            <a:pPr algn="just"/>
            <a:r>
              <a:rPr lang="en-US" sz="2000" dirty="0">
                <a:solidFill>
                  <a:schemeClr val="tx1"/>
                </a:solidFill>
                <a:latin typeface="Book Antiqua" pitchFamily="18" charset="0"/>
              </a:rPr>
              <a:t>the dose is then further reduced by 2.5 to 5 mg weekly depending on clinical response, while maintenance therapy with 5-ASA or </a:t>
            </a:r>
            <a:r>
              <a:rPr lang="en-US" sz="2000" dirty="0" err="1">
                <a:solidFill>
                  <a:schemeClr val="tx1"/>
                </a:solidFill>
                <a:latin typeface="Book Antiqua" pitchFamily="18" charset="0"/>
              </a:rPr>
              <a:t>immunomodulators</a:t>
            </a:r>
            <a:r>
              <a:rPr lang="en-US" sz="2000" dirty="0">
                <a:solidFill>
                  <a:schemeClr val="tx1"/>
                </a:solidFill>
                <a:latin typeface="Book Antiqua" pitchFamily="18" charset="0"/>
              </a:rPr>
              <a:t> </a:t>
            </a:r>
            <a:r>
              <a:rPr lang="en-US" sz="2000" dirty="0" smtClean="0">
                <a:solidFill>
                  <a:schemeClr val="tx1"/>
                </a:solidFill>
                <a:latin typeface="Book Antiqua" pitchFamily="18" charset="0"/>
              </a:rPr>
              <a:t>is initiated</a:t>
            </a:r>
            <a:endParaRPr lang="en-US" sz="2000" dirty="0">
              <a:solidFill>
                <a:schemeClr val="accent1">
                  <a:lumMod val="50000"/>
                </a:schemeClr>
              </a:solidFill>
              <a:latin typeface="Book Antiqua" pitchFamily="18" charset="0"/>
            </a:endParaRPr>
          </a:p>
        </p:txBody>
      </p:sp>
      <p:sp>
        <p:nvSpPr>
          <p:cNvPr id="2" name="Naslov 1"/>
          <p:cNvSpPr>
            <a:spLocks noGrp="1"/>
          </p:cNvSpPr>
          <p:nvPr>
            <p:ph type="title"/>
          </p:nvPr>
        </p:nvSpPr>
        <p:spPr>
          <a:xfrm>
            <a:off x="683568" y="188640"/>
            <a:ext cx="7797552" cy="864096"/>
          </a:xfrm>
        </p:spPr>
        <p:txBody>
          <a:bodyPr>
            <a:normAutofit/>
          </a:bodyPr>
          <a:lstStyle/>
          <a:p>
            <a:r>
              <a:rPr lang="en-US" sz="2800" b="1" dirty="0">
                <a:solidFill>
                  <a:schemeClr val="tx1"/>
                </a:solidFill>
                <a:latin typeface="Book Antiqua" pitchFamily="18" charset="0"/>
              </a:rPr>
              <a:t>Corticosteroids</a:t>
            </a:r>
          </a:p>
        </p:txBody>
      </p:sp>
    </p:spTree>
    <p:extLst>
      <p:ext uri="{BB962C8B-B14F-4D97-AF65-F5344CB8AC3E}">
        <p14:creationId xmlns:p14="http://schemas.microsoft.com/office/powerpoint/2010/main" val="1959432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23528" y="1628800"/>
            <a:ext cx="8280919" cy="4752528"/>
          </a:xfrm>
        </p:spPr>
        <p:txBody>
          <a:bodyPr>
            <a:normAutofit/>
          </a:bodyPr>
          <a:lstStyle/>
          <a:p>
            <a:pPr marL="0" indent="0">
              <a:buNone/>
            </a:pPr>
            <a:r>
              <a:rPr lang="en-US" b="1" dirty="0">
                <a:latin typeface="Book Antiqua" pitchFamily="18" charset="0"/>
              </a:rPr>
              <a:t>Adverse effects </a:t>
            </a:r>
            <a:r>
              <a:rPr lang="en-US" dirty="0">
                <a:latin typeface="Book Antiqua" pitchFamily="18" charset="0"/>
              </a:rPr>
              <a:t>of corticosteroids in high doses:</a:t>
            </a:r>
          </a:p>
          <a:p>
            <a:r>
              <a:rPr lang="en-US" dirty="0">
                <a:latin typeface="Book Antiqua" pitchFamily="18" charset="0"/>
              </a:rPr>
              <a:t>hyperglycemia, hypertension, insomnia, hyperactivity and acute psychotic episodes</a:t>
            </a:r>
            <a:r>
              <a:rPr lang="en-US" dirty="0" smtClean="0">
                <a:latin typeface="Book Antiqua" pitchFamily="18" charset="0"/>
              </a:rPr>
              <a:t>.</a:t>
            </a:r>
          </a:p>
          <a:p>
            <a:endParaRPr lang="en-US" dirty="0">
              <a:latin typeface="Book Antiqua" pitchFamily="18" charset="0"/>
            </a:endParaRPr>
          </a:p>
          <a:p>
            <a:endParaRPr lang="en-US" dirty="0" smtClean="0">
              <a:latin typeface="Book Antiqua" pitchFamily="18" charset="0"/>
            </a:endParaRPr>
          </a:p>
          <a:p>
            <a:endParaRPr lang="en-US" dirty="0">
              <a:latin typeface="Book Antiqua" pitchFamily="18" charset="0"/>
            </a:endParaRPr>
          </a:p>
          <a:p>
            <a:pPr algn="just"/>
            <a:r>
              <a:rPr lang="en-US" sz="2000" dirty="0">
                <a:latin typeface="Book Antiqua" pitchFamily="18" charset="0"/>
              </a:rPr>
              <a:t>hydrocortisone enema or foam can be used for </a:t>
            </a:r>
            <a:r>
              <a:rPr lang="en-US" sz="2000" dirty="0" err="1">
                <a:latin typeface="Book Antiqua" pitchFamily="18" charset="0"/>
              </a:rPr>
              <a:t>proctitis</a:t>
            </a:r>
            <a:r>
              <a:rPr lang="en-US" sz="2000" dirty="0">
                <a:latin typeface="Book Antiqua" pitchFamily="18" charset="0"/>
              </a:rPr>
              <a:t> and disease of the left intestine; the enema solution is given once a day or twice a day. Treatment, if effective, should be continued daily for about 2 to 4 weeks, then every other day for 1 to 2 weeks, and then gradually discontinued over 1 to 2 weeks.</a:t>
            </a:r>
          </a:p>
        </p:txBody>
      </p:sp>
      <p:sp>
        <p:nvSpPr>
          <p:cNvPr id="3" name="Naslov 2"/>
          <p:cNvSpPr>
            <a:spLocks noGrp="1"/>
          </p:cNvSpPr>
          <p:nvPr>
            <p:ph type="title"/>
          </p:nvPr>
        </p:nvSpPr>
        <p:spPr/>
        <p:txBody>
          <a:bodyPr/>
          <a:lstStyle/>
          <a:p>
            <a:r>
              <a:rPr lang="en-US" sz="2800" b="1" dirty="0">
                <a:solidFill>
                  <a:prstClr val="black"/>
                </a:solidFill>
                <a:latin typeface="Book Antiqua" pitchFamily="18" charset="0"/>
              </a:rPr>
              <a:t>Corticosteroids</a:t>
            </a:r>
            <a:endParaRPr lang="en-US" dirty="0"/>
          </a:p>
        </p:txBody>
      </p:sp>
    </p:spTree>
    <p:extLst>
      <p:ext uri="{BB962C8B-B14F-4D97-AF65-F5344CB8AC3E}">
        <p14:creationId xmlns:p14="http://schemas.microsoft.com/office/powerpoint/2010/main" val="4180490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251520" y="764704"/>
            <a:ext cx="8424935" cy="6097633"/>
          </a:xfrm>
        </p:spPr>
        <p:txBody>
          <a:bodyPr>
            <a:noAutofit/>
          </a:bodyPr>
          <a:lstStyle/>
          <a:p>
            <a:pPr marL="0" lvl="0" indent="0">
              <a:buClr>
                <a:srgbClr val="94C600"/>
              </a:buClr>
              <a:buNone/>
            </a:pPr>
            <a:r>
              <a:rPr lang="en-US" sz="2000" b="1" dirty="0">
                <a:solidFill>
                  <a:schemeClr val="tx1"/>
                </a:solidFill>
                <a:latin typeface="Book Antiqua" pitchFamily="18" charset="0"/>
              </a:rPr>
              <a:t>Budesonide</a:t>
            </a:r>
          </a:p>
          <a:p>
            <a:pPr lvl="0" algn="just">
              <a:buClr>
                <a:srgbClr val="94C600"/>
              </a:buClr>
            </a:pPr>
            <a:r>
              <a:rPr lang="en-US" sz="2000" dirty="0">
                <a:solidFill>
                  <a:schemeClr val="tx1"/>
                </a:solidFill>
                <a:latin typeface="Book Antiqua" pitchFamily="18" charset="0"/>
              </a:rPr>
              <a:t>a corticosteroid with high (&gt; 90%) first-pass metabolism in the liver; therefore, oral administration can have a significant effect on diseases of the gastrointestinal tract (minimum suppression of the adrenal gland and thus less systemic side effects)</a:t>
            </a:r>
          </a:p>
          <a:p>
            <a:pPr lvl="0" algn="just">
              <a:buClr>
                <a:srgbClr val="94C600"/>
              </a:buClr>
            </a:pPr>
            <a:endParaRPr lang="en-US" sz="2000" dirty="0">
              <a:solidFill>
                <a:schemeClr val="tx1"/>
              </a:solidFill>
              <a:latin typeface="Book Antiqua" pitchFamily="18" charset="0"/>
            </a:endParaRPr>
          </a:p>
          <a:p>
            <a:pPr lvl="0" algn="just">
              <a:buClr>
                <a:srgbClr val="94C600"/>
              </a:buClr>
            </a:pPr>
            <a:r>
              <a:rPr lang="en-US" sz="2000" dirty="0">
                <a:solidFill>
                  <a:schemeClr val="tx1"/>
                </a:solidFill>
                <a:latin typeface="Book Antiqua" pitchFamily="18" charset="0"/>
              </a:rPr>
              <a:t>oral budesonide has fewer side effects than prednisolone but is not as effective and is usually used for milder forms of the disease</a:t>
            </a:r>
          </a:p>
          <a:p>
            <a:pPr lvl="0" algn="just">
              <a:buClr>
                <a:srgbClr val="94C600"/>
              </a:buClr>
            </a:pPr>
            <a:endParaRPr lang="en-US" sz="2000" dirty="0">
              <a:solidFill>
                <a:schemeClr val="tx1"/>
              </a:solidFill>
              <a:latin typeface="Book Antiqua" pitchFamily="18" charset="0"/>
            </a:endParaRPr>
          </a:p>
          <a:p>
            <a:pPr lvl="0" algn="just">
              <a:buClr>
                <a:srgbClr val="94C600"/>
              </a:buClr>
            </a:pPr>
            <a:r>
              <a:rPr lang="en-US" sz="2000" dirty="0">
                <a:solidFill>
                  <a:schemeClr val="tx1"/>
                </a:solidFill>
                <a:latin typeface="Book Antiqua" pitchFamily="18" charset="0"/>
              </a:rPr>
              <a:t>all patients starting corticosteroid therapy (including budesonide) should be given oral vitamin D 400 to 800 units/day and calcium 1200 </a:t>
            </a:r>
            <a:r>
              <a:rPr lang="en-US" sz="2000" dirty="0" smtClean="0">
                <a:solidFill>
                  <a:schemeClr val="tx1"/>
                </a:solidFill>
                <a:latin typeface="Book Antiqua" pitchFamily="18" charset="0"/>
              </a:rPr>
              <a:t>mg/day</a:t>
            </a:r>
          </a:p>
          <a:p>
            <a:pPr marL="0" lvl="0" indent="0" algn="just">
              <a:buClr>
                <a:srgbClr val="94C600"/>
              </a:buClr>
              <a:buNone/>
            </a:pPr>
            <a:endParaRPr lang="en-US" sz="2000" dirty="0" smtClean="0">
              <a:solidFill>
                <a:schemeClr val="tx1"/>
              </a:solidFill>
              <a:latin typeface="Book Antiqua" pitchFamily="18" charset="0"/>
            </a:endParaRPr>
          </a:p>
          <a:p>
            <a:pPr algn="just">
              <a:buClr>
                <a:srgbClr val="94C600"/>
              </a:buClr>
            </a:pPr>
            <a:r>
              <a:rPr lang="en-US" sz="2000" dirty="0" smtClean="0">
                <a:solidFill>
                  <a:schemeClr val="tx1"/>
                </a:solidFill>
                <a:latin typeface="Book Antiqua" pitchFamily="18" charset="0"/>
              </a:rPr>
              <a:t>corticosteroids </a:t>
            </a:r>
            <a:r>
              <a:rPr lang="en-US" sz="2000" dirty="0">
                <a:solidFill>
                  <a:schemeClr val="tx1"/>
                </a:solidFill>
                <a:latin typeface="Book Antiqua" pitchFamily="18" charset="0"/>
              </a:rPr>
              <a:t>should be used with caution in patients with chronic liver disease including cirrhosis as bioavailability and clinical effects may be enhanced.</a:t>
            </a:r>
            <a:endParaRPr lang="ru-RU" sz="2000" dirty="0" smtClean="0">
              <a:solidFill>
                <a:schemeClr val="tx1"/>
              </a:solidFill>
              <a:latin typeface="Book Antiqua" pitchFamily="18" charset="0"/>
            </a:endParaRPr>
          </a:p>
        </p:txBody>
      </p:sp>
      <p:sp>
        <p:nvSpPr>
          <p:cNvPr id="2" name="Naslov 1"/>
          <p:cNvSpPr>
            <a:spLocks noGrp="1"/>
          </p:cNvSpPr>
          <p:nvPr>
            <p:ph type="title"/>
          </p:nvPr>
        </p:nvSpPr>
        <p:spPr>
          <a:xfrm>
            <a:off x="467544" y="260648"/>
            <a:ext cx="7715200" cy="642400"/>
          </a:xfrm>
        </p:spPr>
        <p:txBody>
          <a:bodyPr>
            <a:normAutofit/>
          </a:bodyPr>
          <a:lstStyle/>
          <a:p>
            <a:r>
              <a:rPr lang="en-US" sz="2800" b="1" dirty="0">
                <a:solidFill>
                  <a:prstClr val="black"/>
                </a:solidFill>
                <a:latin typeface="Book Antiqua" pitchFamily="18" charset="0"/>
              </a:rPr>
              <a:t>Corticosteroids</a:t>
            </a:r>
            <a:endParaRPr lang="en-US" dirty="0"/>
          </a:p>
        </p:txBody>
      </p:sp>
    </p:spTree>
    <p:extLst>
      <p:ext uri="{BB962C8B-B14F-4D97-AF65-F5344CB8AC3E}">
        <p14:creationId xmlns:p14="http://schemas.microsoft.com/office/powerpoint/2010/main" val="286847505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1196752"/>
            <a:ext cx="8640959" cy="5400600"/>
          </a:xfrm>
        </p:spPr>
        <p:txBody>
          <a:bodyPr>
            <a:normAutofit/>
          </a:bodyPr>
          <a:lstStyle/>
          <a:p>
            <a:r>
              <a:rPr lang="en-US" dirty="0">
                <a:latin typeface="Book Antiqua" pitchFamily="18" charset="0"/>
              </a:rPr>
              <a:t>The antimetabolites azathioprine, 6-mercaptopurine and methotrexate are also used in combination therapy with biological agents to maintain remission.</a:t>
            </a:r>
          </a:p>
          <a:p>
            <a:pPr marL="0" indent="0">
              <a:buNone/>
            </a:pPr>
            <a:r>
              <a:rPr lang="en-US" b="1" dirty="0">
                <a:latin typeface="Book Antiqua" pitchFamily="18" charset="0"/>
              </a:rPr>
              <a:t>Azathioprine and 6-mercaptopurine</a:t>
            </a:r>
          </a:p>
          <a:p>
            <a:r>
              <a:rPr lang="en-US" dirty="0">
                <a:latin typeface="Book Antiqua" pitchFamily="18" charset="0"/>
              </a:rPr>
              <a:t>These drugs often take 1 to 3 months to produce a clinical effect.</a:t>
            </a:r>
          </a:p>
          <a:p>
            <a:r>
              <a:rPr lang="en-US" dirty="0">
                <a:latin typeface="Book Antiqua" pitchFamily="18" charset="0"/>
              </a:rPr>
              <a:t>Dosage varies depending on individual metabolism.</a:t>
            </a:r>
          </a:p>
          <a:p>
            <a:r>
              <a:rPr lang="en-US" dirty="0">
                <a:latin typeface="Book Antiqua" pitchFamily="18" charset="0"/>
              </a:rPr>
              <a:t>The dose of azathioprine or 6-mercaptopurine should be reduced by 50% and adjusted accordingly based on clinical response and hematological monitoring in patients who are intermediate metabolizers.</a:t>
            </a:r>
          </a:p>
          <a:p>
            <a:endParaRPr lang="ru-RU" dirty="0">
              <a:latin typeface="Book Antiqua" pitchFamily="18" charset="0"/>
            </a:endParaRPr>
          </a:p>
          <a:p>
            <a:pPr marL="0" indent="0">
              <a:buNone/>
            </a:pPr>
            <a:endParaRPr lang="ru-RU" dirty="0">
              <a:latin typeface="Book Antiqua" pitchFamily="18" charset="0"/>
            </a:endParaRPr>
          </a:p>
        </p:txBody>
      </p:sp>
      <p:sp>
        <p:nvSpPr>
          <p:cNvPr id="3" name="Naslov 2"/>
          <p:cNvSpPr>
            <a:spLocks noGrp="1"/>
          </p:cNvSpPr>
          <p:nvPr>
            <p:ph type="title"/>
          </p:nvPr>
        </p:nvSpPr>
        <p:spPr>
          <a:xfrm>
            <a:off x="539552" y="476672"/>
            <a:ext cx="8003232" cy="714408"/>
          </a:xfrm>
        </p:spPr>
        <p:txBody>
          <a:bodyPr>
            <a:normAutofit fontScale="90000"/>
          </a:bodyPr>
          <a:lstStyle/>
          <a:p>
            <a:r>
              <a:rPr lang="en-US" sz="2800" b="1" dirty="0" err="1">
                <a:solidFill>
                  <a:schemeClr val="tx1"/>
                </a:solidFill>
                <a:latin typeface="Book Antiqua" pitchFamily="18" charset="0"/>
              </a:rPr>
              <a:t>Immunomodulators</a:t>
            </a:r>
            <a:r>
              <a:rPr lang="en-US" sz="2800" b="1" dirty="0">
                <a:solidFill>
                  <a:schemeClr val="tx1"/>
                </a:solidFill>
                <a:latin typeface="Book Antiqua" pitchFamily="18" charset="0"/>
              </a:rPr>
              <a:t/>
            </a:r>
            <a:br>
              <a:rPr lang="en-US" sz="2800" b="1" dirty="0">
                <a:solidFill>
                  <a:schemeClr val="tx1"/>
                </a:solidFill>
                <a:latin typeface="Book Antiqua" pitchFamily="18" charset="0"/>
              </a:rPr>
            </a:br>
            <a:r>
              <a:rPr lang="sr-Cyrl-RS" sz="2800" b="1" dirty="0" smtClean="0">
                <a:solidFill>
                  <a:schemeClr val="tx1"/>
                </a:solidFill>
                <a:latin typeface="Book Antiqua" pitchFamily="18" charset="0"/>
              </a:rPr>
              <a:t> </a:t>
            </a:r>
            <a:endParaRPr lang="en-US" sz="2800" b="1" dirty="0">
              <a:solidFill>
                <a:schemeClr val="tx1"/>
              </a:solidFill>
              <a:latin typeface="Book Antiqua" pitchFamily="18" charset="0"/>
            </a:endParaRPr>
          </a:p>
        </p:txBody>
      </p:sp>
    </p:spTree>
    <p:extLst>
      <p:ext uri="{BB962C8B-B14F-4D97-AF65-F5344CB8AC3E}">
        <p14:creationId xmlns:p14="http://schemas.microsoft.com/office/powerpoint/2010/main" val="39485967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1196752"/>
            <a:ext cx="8712968" cy="5472608"/>
          </a:xfrm>
        </p:spPr>
        <p:txBody>
          <a:bodyPr>
            <a:normAutofit fontScale="92500" lnSpcReduction="10000"/>
          </a:bodyPr>
          <a:lstStyle/>
          <a:p>
            <a:pPr marL="0" indent="0">
              <a:buNone/>
            </a:pPr>
            <a:r>
              <a:rPr lang="en-US" b="1" dirty="0">
                <a:latin typeface="Book Antiqua" pitchFamily="18" charset="0"/>
              </a:rPr>
              <a:t>Imuran®, 50 mg</a:t>
            </a:r>
            <a:r>
              <a:rPr lang="en-US" dirty="0">
                <a:latin typeface="Book Antiqua" pitchFamily="18" charset="0"/>
              </a:rPr>
              <a:t>, </a:t>
            </a:r>
            <a:endParaRPr lang="sr-Cyrl-RS" dirty="0" smtClean="0">
              <a:latin typeface="Book Antiqua" pitchFamily="18" charset="0"/>
            </a:endParaRPr>
          </a:p>
          <a:p>
            <a:r>
              <a:rPr lang="en-US" dirty="0">
                <a:latin typeface="Book Antiqua" pitchFamily="18" charset="0"/>
              </a:rPr>
              <a:t>film tablets azathioprine</a:t>
            </a:r>
          </a:p>
          <a:p>
            <a:pPr algn="just"/>
            <a:r>
              <a:rPr lang="en-US" dirty="0">
                <a:latin typeface="Book Antiqua" pitchFamily="18" charset="0"/>
              </a:rPr>
              <a:t>The drug Imuran contains the active substance azathioprine, which belongs to the group of drugs called </a:t>
            </a:r>
            <a:r>
              <a:rPr lang="en-US" b="1" dirty="0" err="1">
                <a:latin typeface="Book Antiqua" pitchFamily="18" charset="0"/>
              </a:rPr>
              <a:t>immunosuppressants</a:t>
            </a:r>
            <a:endParaRPr lang="en-US" b="1" dirty="0">
              <a:latin typeface="Book Antiqua" pitchFamily="18" charset="0"/>
            </a:endParaRPr>
          </a:p>
          <a:p>
            <a:pPr marL="0" indent="0" algn="just">
              <a:buNone/>
            </a:pPr>
            <a:r>
              <a:rPr lang="en-US" b="1" dirty="0">
                <a:latin typeface="Book Antiqua" pitchFamily="18" charset="0"/>
              </a:rPr>
              <a:t>D</a:t>
            </a:r>
            <a:r>
              <a:rPr lang="en-US" b="1" dirty="0" smtClean="0">
                <a:latin typeface="Book Antiqua" pitchFamily="18" charset="0"/>
              </a:rPr>
              <a:t>osage</a:t>
            </a:r>
            <a:r>
              <a:rPr lang="en-US" dirty="0">
                <a:latin typeface="Book Antiqua" pitchFamily="18" charset="0"/>
              </a:rPr>
              <a:t>: individual, depending on the severity of the </a:t>
            </a:r>
            <a:r>
              <a:rPr lang="en-US" dirty="0" smtClean="0">
                <a:latin typeface="Book Antiqua" pitchFamily="18" charset="0"/>
              </a:rPr>
              <a:t>condition</a:t>
            </a:r>
            <a:endParaRPr lang="en-US" dirty="0">
              <a:latin typeface="Book Antiqua" pitchFamily="18" charset="0"/>
            </a:endParaRPr>
          </a:p>
          <a:p>
            <a:pPr algn="just"/>
            <a:r>
              <a:rPr lang="en-US" dirty="0">
                <a:latin typeface="Book Antiqua" pitchFamily="18" charset="0"/>
              </a:rPr>
              <a:t>the recommended dose is 1 to 3 mg/kg, every day</a:t>
            </a:r>
          </a:p>
          <a:p>
            <a:pPr algn="just"/>
            <a:r>
              <a:rPr lang="en-US" dirty="0">
                <a:latin typeface="Book Antiqua" pitchFamily="18" charset="0"/>
              </a:rPr>
              <a:t>When a therapeutic response is evident, reduce the dose to the lowest maintenance dose.</a:t>
            </a:r>
          </a:p>
          <a:p>
            <a:pPr algn="just"/>
            <a:r>
              <a:rPr lang="en-US" dirty="0">
                <a:latin typeface="Book Antiqua" pitchFamily="18" charset="0"/>
              </a:rPr>
              <a:t>If the condition does not improve within 3 months, consider stopping the use of the drug.</a:t>
            </a:r>
          </a:p>
          <a:p>
            <a:pPr algn="just"/>
            <a:r>
              <a:rPr lang="en-US" dirty="0">
                <a:latin typeface="Book Antiqua" pitchFamily="18" charset="0"/>
              </a:rPr>
              <a:t>During the first 8 weeks of therapy, control the complete blood count (including platelets), once a week or more often if high doses are used, or in case of severe kidney and/or liver insufficiency; during treatment, check the blood count once a month, or at least at intervals of no longer than 3 months.</a:t>
            </a:r>
            <a:endParaRPr lang="sr-Latn-RS" dirty="0">
              <a:latin typeface="Book Antiqua" pitchFamily="18" charset="0"/>
            </a:endParaRPr>
          </a:p>
          <a:p>
            <a:pPr algn="just"/>
            <a:endParaRPr lang="sr-Latn-RS" dirty="0" smtClean="0">
              <a:latin typeface="Book Antiqua" pitchFamily="18" charset="0"/>
            </a:endParaRPr>
          </a:p>
          <a:p>
            <a:pPr algn="just"/>
            <a:endParaRPr lang="sr-Cyrl-RS" dirty="0" smtClean="0">
              <a:latin typeface="Book Antiqua" pitchFamily="18" charset="0"/>
            </a:endParaRPr>
          </a:p>
          <a:p>
            <a:pPr algn="just"/>
            <a:endParaRPr lang="sr-Cyrl-RS" dirty="0" smtClean="0">
              <a:latin typeface="Book Antiqua" pitchFamily="18" charset="0"/>
            </a:endParaRPr>
          </a:p>
          <a:p>
            <a:pPr algn="just"/>
            <a:endParaRPr lang="sr-Cyrl-RS" dirty="0" smtClean="0">
              <a:latin typeface="Book Antiqua" pitchFamily="18" charset="0"/>
            </a:endParaRPr>
          </a:p>
        </p:txBody>
      </p:sp>
      <p:sp>
        <p:nvSpPr>
          <p:cNvPr id="3" name="Naslov 2"/>
          <p:cNvSpPr>
            <a:spLocks noGrp="1"/>
          </p:cNvSpPr>
          <p:nvPr>
            <p:ph type="title"/>
          </p:nvPr>
        </p:nvSpPr>
        <p:spPr>
          <a:xfrm>
            <a:off x="467544" y="626360"/>
            <a:ext cx="8219256" cy="498384"/>
          </a:xfrm>
        </p:spPr>
        <p:txBody>
          <a:bodyPr>
            <a:normAutofit fontScale="90000"/>
          </a:bodyPr>
          <a:lstStyle/>
          <a:p>
            <a:r>
              <a:rPr lang="en-US" sz="2800" b="1" dirty="0" err="1">
                <a:solidFill>
                  <a:prstClr val="black"/>
                </a:solidFill>
                <a:latin typeface="Book Antiqua" pitchFamily="18" charset="0"/>
              </a:rPr>
              <a:t>Immunomodulators</a:t>
            </a:r>
            <a:r>
              <a:rPr lang="en-US" sz="2800" b="1" dirty="0">
                <a:solidFill>
                  <a:prstClr val="black"/>
                </a:solidFill>
                <a:latin typeface="Book Antiqua" pitchFamily="18" charset="0"/>
              </a:rPr>
              <a:t/>
            </a:r>
            <a:br>
              <a:rPr lang="en-US" sz="2800" b="1" dirty="0">
                <a:solidFill>
                  <a:prstClr val="black"/>
                </a:solidFill>
                <a:latin typeface="Book Antiqua" pitchFamily="18" charset="0"/>
              </a:rPr>
            </a:br>
            <a:endParaRPr lang="en-US" dirty="0"/>
          </a:p>
        </p:txBody>
      </p:sp>
      <p:pic>
        <p:nvPicPr>
          <p:cNvPr id="5125"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236296" y="332656"/>
            <a:ext cx="1584176"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818383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95536" y="1988840"/>
            <a:ext cx="8424935" cy="4464496"/>
          </a:xfrm>
        </p:spPr>
        <p:txBody>
          <a:bodyPr/>
          <a:lstStyle/>
          <a:p>
            <a:r>
              <a:rPr lang="en-US" dirty="0">
                <a:latin typeface="Book Antiqua" pitchFamily="18" charset="0"/>
              </a:rPr>
              <a:t>in the body, azathioprine is converted into </a:t>
            </a:r>
            <a:r>
              <a:rPr lang="en-US" dirty="0" err="1">
                <a:latin typeface="Book Antiqua" pitchFamily="18" charset="0"/>
              </a:rPr>
              <a:t>thioinosinic</a:t>
            </a:r>
            <a:r>
              <a:rPr lang="en-US" dirty="0">
                <a:latin typeface="Book Antiqua" pitchFamily="18" charset="0"/>
              </a:rPr>
              <a:t> acid, which prevents the synthesis of </a:t>
            </a:r>
            <a:r>
              <a:rPr lang="en-US" dirty="0" err="1">
                <a:latin typeface="Book Antiqua" pitchFamily="18" charset="0"/>
              </a:rPr>
              <a:t>inosinic</a:t>
            </a:r>
            <a:r>
              <a:rPr lang="en-US" dirty="0">
                <a:latin typeface="Book Antiqua" pitchFamily="18" charset="0"/>
              </a:rPr>
              <a:t> acid, a precursor of </a:t>
            </a:r>
            <a:r>
              <a:rPr lang="en-US" dirty="0" err="1">
                <a:latin typeface="Book Antiqua" pitchFamily="18" charset="0"/>
              </a:rPr>
              <a:t>adenylic</a:t>
            </a:r>
            <a:r>
              <a:rPr lang="en-US" dirty="0">
                <a:latin typeface="Book Antiqua" pitchFamily="18" charset="0"/>
              </a:rPr>
              <a:t> and </a:t>
            </a:r>
            <a:r>
              <a:rPr lang="en-US" dirty="0" err="1">
                <a:latin typeface="Book Antiqua" pitchFamily="18" charset="0"/>
              </a:rPr>
              <a:t>guanylic</a:t>
            </a:r>
            <a:r>
              <a:rPr lang="en-US" dirty="0">
                <a:latin typeface="Book Antiqua" pitchFamily="18" charset="0"/>
              </a:rPr>
              <a:t> acids</a:t>
            </a:r>
          </a:p>
          <a:p>
            <a:r>
              <a:rPr lang="en-US" dirty="0">
                <a:latin typeface="Book Antiqua" pitchFamily="18" charset="0"/>
              </a:rPr>
              <a:t>it is well absorbed after oral administration</a:t>
            </a:r>
          </a:p>
          <a:p>
            <a:r>
              <a:rPr lang="en-US" dirty="0">
                <a:latin typeface="Book Antiqua" pitchFamily="18" charset="0"/>
              </a:rPr>
              <a:t>it is metabolized in the liver, and the metabolites are excreted in the urine</a:t>
            </a:r>
          </a:p>
          <a:p>
            <a:r>
              <a:rPr lang="en-US" dirty="0">
                <a:latin typeface="Book Antiqua" pitchFamily="18" charset="0"/>
              </a:rPr>
              <a:t>half-elimination time around 5 hours</a:t>
            </a:r>
          </a:p>
          <a:p>
            <a:endParaRPr lang="en-US" dirty="0">
              <a:latin typeface="Book Antiqua" pitchFamily="18" charset="0"/>
            </a:endParaRPr>
          </a:p>
          <a:p>
            <a:r>
              <a:rPr lang="en-US" b="1" dirty="0">
                <a:solidFill>
                  <a:schemeClr val="accent1">
                    <a:lumMod val="75000"/>
                  </a:schemeClr>
                </a:solidFill>
                <a:latin typeface="Book Antiqua" pitchFamily="18" charset="0"/>
              </a:rPr>
              <a:t>Caution!</a:t>
            </a:r>
            <a:r>
              <a:rPr lang="en-US" dirty="0">
                <a:latin typeface="Book Antiqua" pitchFamily="18" charset="0"/>
              </a:rPr>
              <a:t> Simultaneous use with infliximab can increase the immunosuppressive effect!</a:t>
            </a:r>
          </a:p>
        </p:txBody>
      </p:sp>
      <p:sp>
        <p:nvSpPr>
          <p:cNvPr id="3" name="Naslov 2"/>
          <p:cNvSpPr>
            <a:spLocks noGrp="1"/>
          </p:cNvSpPr>
          <p:nvPr>
            <p:ph type="title"/>
          </p:nvPr>
        </p:nvSpPr>
        <p:spPr/>
        <p:txBody>
          <a:bodyPr>
            <a:normAutofit/>
          </a:bodyPr>
          <a:lstStyle/>
          <a:p>
            <a:r>
              <a:rPr lang="en-US" sz="2800" b="1" dirty="0" err="1">
                <a:solidFill>
                  <a:prstClr val="black"/>
                </a:solidFill>
                <a:latin typeface="Book Antiqua" pitchFamily="18" charset="0"/>
              </a:rPr>
              <a:t>Immunomodulators</a:t>
            </a:r>
            <a:r>
              <a:rPr lang="en-US" sz="2800" b="1" dirty="0">
                <a:solidFill>
                  <a:prstClr val="black"/>
                </a:solidFill>
                <a:latin typeface="Book Antiqua" pitchFamily="18" charset="0"/>
              </a:rPr>
              <a:t/>
            </a:r>
            <a:br>
              <a:rPr lang="en-US" sz="2800" b="1" dirty="0">
                <a:solidFill>
                  <a:prstClr val="black"/>
                </a:solidFill>
                <a:latin typeface="Book Antiqua" pitchFamily="18" charset="0"/>
              </a:rPr>
            </a:br>
            <a:endParaRPr lang="en-US" sz="2800" dirty="0"/>
          </a:p>
        </p:txBody>
      </p:sp>
    </p:spTree>
    <p:extLst>
      <p:ext uri="{BB962C8B-B14F-4D97-AF65-F5344CB8AC3E}">
        <p14:creationId xmlns:p14="http://schemas.microsoft.com/office/powerpoint/2010/main" val="155308034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692696"/>
            <a:ext cx="8640959" cy="6336704"/>
          </a:xfrm>
        </p:spPr>
        <p:txBody>
          <a:bodyPr>
            <a:normAutofit fontScale="92500"/>
          </a:bodyPr>
          <a:lstStyle/>
          <a:p>
            <a:pPr marL="0" indent="0">
              <a:buNone/>
            </a:pPr>
            <a:r>
              <a:rPr lang="en-US" b="1" dirty="0" smtClean="0">
                <a:latin typeface="Book Antiqua" pitchFamily="18" charset="0"/>
              </a:rPr>
              <a:t>Adverse </a:t>
            </a:r>
            <a:r>
              <a:rPr lang="en-US" b="1" dirty="0">
                <a:latin typeface="Book Antiqua" pitchFamily="18" charset="0"/>
              </a:rPr>
              <a:t>effects:</a:t>
            </a:r>
          </a:p>
          <a:p>
            <a:pPr algn="just"/>
            <a:r>
              <a:rPr lang="en-US" dirty="0">
                <a:latin typeface="Book Antiqua" pitchFamily="18" charset="0"/>
              </a:rPr>
              <a:t>tendency to infections caused by viruses, fungi or bacteria,</a:t>
            </a:r>
          </a:p>
          <a:p>
            <a:pPr algn="just"/>
            <a:r>
              <a:rPr lang="en-US" dirty="0">
                <a:latin typeface="Book Antiqua" pitchFamily="18" charset="0"/>
              </a:rPr>
              <a:t>a decrease in the number of platelets which can lead to bruising or </a:t>
            </a:r>
            <a:r>
              <a:rPr lang="en-US" dirty="0" smtClean="0">
                <a:latin typeface="Book Antiqua" pitchFamily="18" charset="0"/>
              </a:rPr>
              <a:t>bleeding,</a:t>
            </a:r>
            <a:endParaRPr lang="en-US" dirty="0">
              <a:latin typeface="Book Antiqua" pitchFamily="18" charset="0"/>
            </a:endParaRPr>
          </a:p>
          <a:p>
            <a:pPr algn="just"/>
            <a:r>
              <a:rPr lang="en-US" dirty="0">
                <a:latin typeface="Book Antiqua" pitchFamily="18" charset="0"/>
              </a:rPr>
              <a:t>reduction in the number of red blood cells, which can cause fatigue, headaches, shortness of breath, feeling dizzy and pale,</a:t>
            </a:r>
          </a:p>
          <a:p>
            <a:pPr algn="just"/>
            <a:r>
              <a:rPr lang="en-US" dirty="0">
                <a:latin typeface="Book Antiqua" pitchFamily="18" charset="0"/>
              </a:rPr>
              <a:t>pancreatitis,</a:t>
            </a:r>
          </a:p>
          <a:p>
            <a:pPr algn="just"/>
            <a:r>
              <a:rPr lang="en-US" dirty="0">
                <a:latin typeface="Book Antiqua" pitchFamily="18" charset="0"/>
              </a:rPr>
              <a:t>liver </a:t>
            </a:r>
            <a:r>
              <a:rPr lang="en-US" dirty="0" smtClean="0">
                <a:latin typeface="Book Antiqua" pitchFamily="18" charset="0"/>
              </a:rPr>
              <a:t>damage</a:t>
            </a:r>
          </a:p>
          <a:p>
            <a:pPr algn="just"/>
            <a:r>
              <a:rPr lang="en-US" dirty="0">
                <a:latin typeface="Book Antiqua" pitchFamily="18" charset="0"/>
              </a:rPr>
              <a:t>blood and bone marrow problems that can cause weakness, fatigue, paleness, headaches, tongue pain, shortness of breath,</a:t>
            </a:r>
          </a:p>
          <a:p>
            <a:pPr algn="just"/>
            <a:r>
              <a:rPr lang="en-US" dirty="0">
                <a:latin typeface="Book Antiqua" pitchFamily="18" charset="0"/>
              </a:rPr>
              <a:t>gastrointestinal complaints (diarrhea, stomach pain, constipation, nausea and vomiting),</a:t>
            </a:r>
          </a:p>
          <a:p>
            <a:pPr algn="just"/>
            <a:r>
              <a:rPr lang="en-US" dirty="0">
                <a:latin typeface="Book Antiqua" pitchFamily="18" charset="0"/>
              </a:rPr>
              <a:t>hair loss,</a:t>
            </a:r>
          </a:p>
          <a:p>
            <a:pPr algn="just"/>
            <a:r>
              <a:rPr lang="en-US" dirty="0">
                <a:latin typeface="Book Antiqua" pitchFamily="18" charset="0"/>
              </a:rPr>
              <a:t>various types of malignancies including blood, lymph and skin malignancies,</a:t>
            </a:r>
          </a:p>
          <a:p>
            <a:pPr algn="just"/>
            <a:r>
              <a:rPr lang="en-US" dirty="0">
                <a:latin typeface="Book Antiqua" pitchFamily="18" charset="0"/>
              </a:rPr>
              <a:t>sensitivity to sunlight</a:t>
            </a:r>
            <a:endParaRPr lang="en-US" dirty="0" smtClean="0">
              <a:latin typeface="Book Antiqua" pitchFamily="18" charset="0"/>
            </a:endParaRPr>
          </a:p>
        </p:txBody>
      </p:sp>
      <p:sp>
        <p:nvSpPr>
          <p:cNvPr id="3" name="Naslov 2"/>
          <p:cNvSpPr>
            <a:spLocks noGrp="1"/>
          </p:cNvSpPr>
          <p:nvPr>
            <p:ph type="title"/>
          </p:nvPr>
        </p:nvSpPr>
        <p:spPr>
          <a:xfrm>
            <a:off x="1115616" y="332656"/>
            <a:ext cx="6923112" cy="282360"/>
          </a:xfrm>
        </p:spPr>
        <p:txBody>
          <a:bodyPr>
            <a:normAutofit fontScale="90000"/>
          </a:bodyPr>
          <a:lstStyle/>
          <a:p>
            <a:r>
              <a:rPr lang="en-US" sz="2800" b="1" dirty="0" smtClean="0">
                <a:solidFill>
                  <a:prstClr val="black"/>
                </a:solidFill>
                <a:latin typeface="Book Antiqua" pitchFamily="18" charset="0"/>
              </a:rPr>
              <a:t/>
            </a:r>
            <a:br>
              <a:rPr lang="en-US" sz="2800" b="1" dirty="0" smtClean="0">
                <a:solidFill>
                  <a:prstClr val="black"/>
                </a:solidFill>
                <a:latin typeface="Book Antiqua" pitchFamily="18" charset="0"/>
              </a:rPr>
            </a:br>
            <a:r>
              <a:rPr lang="en-US" sz="2800" b="1" dirty="0">
                <a:solidFill>
                  <a:prstClr val="black"/>
                </a:solidFill>
                <a:latin typeface="Book Antiqua" pitchFamily="18" charset="0"/>
              </a:rPr>
              <a:t/>
            </a:r>
            <a:br>
              <a:rPr lang="en-US" sz="2800" b="1" dirty="0">
                <a:solidFill>
                  <a:prstClr val="black"/>
                </a:solidFill>
                <a:latin typeface="Book Antiqua" pitchFamily="18" charset="0"/>
              </a:rPr>
            </a:br>
            <a:r>
              <a:rPr lang="en-US" sz="2800" b="1" dirty="0" err="1" smtClean="0">
                <a:solidFill>
                  <a:prstClr val="black"/>
                </a:solidFill>
                <a:latin typeface="Book Antiqua" pitchFamily="18" charset="0"/>
              </a:rPr>
              <a:t>Immunomodulators</a:t>
            </a:r>
            <a:r>
              <a:rPr lang="en-US" sz="2800" b="1" dirty="0">
                <a:solidFill>
                  <a:prstClr val="black"/>
                </a:solidFill>
                <a:latin typeface="Book Antiqua" pitchFamily="18" charset="0"/>
              </a:rPr>
              <a:t/>
            </a:r>
            <a:br>
              <a:rPr lang="en-US" sz="2800" b="1" dirty="0">
                <a:solidFill>
                  <a:prstClr val="black"/>
                </a:solidFill>
                <a:latin typeface="Book Antiqua" pitchFamily="18" charset="0"/>
              </a:rPr>
            </a:br>
            <a:endParaRPr lang="en-US" dirty="0"/>
          </a:p>
        </p:txBody>
      </p:sp>
    </p:spTree>
    <p:extLst>
      <p:ext uri="{BB962C8B-B14F-4D97-AF65-F5344CB8AC3E}">
        <p14:creationId xmlns:p14="http://schemas.microsoft.com/office/powerpoint/2010/main" val="335549713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467544" y="1052736"/>
            <a:ext cx="8136904" cy="5472608"/>
          </a:xfrm>
        </p:spPr>
        <p:txBody>
          <a:bodyPr/>
          <a:lstStyle/>
          <a:p>
            <a:pPr marL="0" indent="0">
              <a:buNone/>
            </a:pPr>
            <a:r>
              <a:rPr lang="sr-Cyrl-RS" dirty="0" smtClean="0">
                <a:latin typeface="Book Antiqua" pitchFamily="18" charset="0"/>
              </a:rPr>
              <a:t>-</a:t>
            </a:r>
            <a:r>
              <a:rPr lang="en-US" dirty="0">
                <a:latin typeface="Book Antiqua" pitchFamily="18" charset="0"/>
              </a:rPr>
              <a:t>it is included in the most severe forms of the disease, where perianal and intra-abdominal fistulas are present</a:t>
            </a:r>
          </a:p>
          <a:p>
            <a:r>
              <a:rPr lang="en-US" dirty="0">
                <a:latin typeface="Book Antiqua" pitchFamily="18" charset="0"/>
              </a:rPr>
              <a:t>drugs of a protein nature produced by living cells grown in vitro in the so-called cultures</a:t>
            </a:r>
          </a:p>
          <a:p>
            <a:pPr marL="0" indent="0">
              <a:buNone/>
            </a:pPr>
            <a:r>
              <a:rPr lang="en-US" dirty="0">
                <a:latin typeface="Book Antiqua" pitchFamily="18" charset="0"/>
              </a:rPr>
              <a:t>Medicines from this group:</a:t>
            </a:r>
          </a:p>
          <a:p>
            <a:pPr marL="0" indent="0">
              <a:buNone/>
            </a:pPr>
            <a:r>
              <a:rPr lang="en-US" b="1" dirty="0">
                <a:latin typeface="Book Antiqua" pitchFamily="18" charset="0"/>
              </a:rPr>
              <a:t>1. Infliximab</a:t>
            </a:r>
          </a:p>
          <a:p>
            <a:pPr marL="0" indent="0">
              <a:buNone/>
            </a:pPr>
            <a:r>
              <a:rPr lang="en-US" b="1" dirty="0">
                <a:latin typeface="Book Antiqua" pitchFamily="18" charset="0"/>
              </a:rPr>
              <a:t>2. </a:t>
            </a:r>
            <a:r>
              <a:rPr lang="en-US" b="1" dirty="0" err="1">
                <a:latin typeface="Book Antiqua" pitchFamily="18" charset="0"/>
              </a:rPr>
              <a:t>Natalizumab</a:t>
            </a:r>
            <a:endParaRPr lang="en-US" b="1" dirty="0">
              <a:latin typeface="Book Antiqua" pitchFamily="18" charset="0"/>
            </a:endParaRPr>
          </a:p>
          <a:p>
            <a:pPr marL="0" indent="0">
              <a:buNone/>
            </a:pPr>
            <a:r>
              <a:rPr lang="en-US" b="1" dirty="0">
                <a:latin typeface="Book Antiqua" pitchFamily="18" charset="0"/>
              </a:rPr>
              <a:t>3. </a:t>
            </a:r>
            <a:r>
              <a:rPr lang="en-US" b="1" dirty="0" err="1">
                <a:latin typeface="Book Antiqua" pitchFamily="18" charset="0"/>
              </a:rPr>
              <a:t>Adalimumab</a:t>
            </a:r>
            <a:endParaRPr lang="en-US" b="1" dirty="0">
              <a:latin typeface="Book Antiqua" pitchFamily="18" charset="0"/>
            </a:endParaRPr>
          </a:p>
          <a:p>
            <a:pPr marL="0" indent="0">
              <a:buNone/>
            </a:pPr>
            <a:r>
              <a:rPr lang="en-US" b="1" dirty="0">
                <a:latin typeface="Book Antiqua" pitchFamily="18" charset="0"/>
              </a:rPr>
              <a:t>4. </a:t>
            </a:r>
            <a:r>
              <a:rPr lang="en-US" b="1" dirty="0" err="1">
                <a:latin typeface="Book Antiqua" pitchFamily="18" charset="0"/>
              </a:rPr>
              <a:t>Certolizumab</a:t>
            </a:r>
            <a:endParaRPr lang="sr-Cyrl-RS" b="1" dirty="0" smtClean="0">
              <a:latin typeface="Book Antiqua" pitchFamily="18" charset="0"/>
            </a:endParaRPr>
          </a:p>
          <a:p>
            <a:endParaRPr lang="en-US" dirty="0">
              <a:latin typeface="Book Antiqua" pitchFamily="18" charset="0"/>
            </a:endParaRPr>
          </a:p>
        </p:txBody>
      </p:sp>
      <p:sp>
        <p:nvSpPr>
          <p:cNvPr id="3" name="Naslov 2"/>
          <p:cNvSpPr>
            <a:spLocks noGrp="1"/>
          </p:cNvSpPr>
          <p:nvPr>
            <p:ph type="title"/>
          </p:nvPr>
        </p:nvSpPr>
        <p:spPr>
          <a:xfrm>
            <a:off x="395536" y="11015"/>
            <a:ext cx="8229600" cy="1252728"/>
          </a:xfrm>
        </p:spPr>
        <p:txBody>
          <a:bodyPr>
            <a:normAutofit/>
          </a:bodyPr>
          <a:lstStyle/>
          <a:p>
            <a:r>
              <a:rPr lang="en-US" sz="2800" b="1" dirty="0">
                <a:solidFill>
                  <a:schemeClr val="tx1"/>
                </a:solidFill>
                <a:latin typeface="Book Antiqua" pitchFamily="18" charset="0"/>
              </a:rPr>
              <a:t>Biological therapy</a:t>
            </a:r>
          </a:p>
        </p:txBody>
      </p:sp>
    </p:spTree>
    <p:extLst>
      <p:ext uri="{BB962C8B-B14F-4D97-AF65-F5344CB8AC3E}">
        <p14:creationId xmlns:p14="http://schemas.microsoft.com/office/powerpoint/2010/main" val="33509436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1124744"/>
            <a:ext cx="8496944" cy="5472608"/>
          </a:xfrm>
        </p:spPr>
        <p:txBody>
          <a:bodyPr>
            <a:normAutofit fontScale="92500" lnSpcReduction="10000"/>
          </a:bodyPr>
          <a:lstStyle/>
          <a:p>
            <a:r>
              <a:rPr lang="en-US" b="1" dirty="0">
                <a:solidFill>
                  <a:schemeClr val="tx1"/>
                </a:solidFill>
                <a:latin typeface="Book Antiqua" pitchFamily="18" charset="0"/>
              </a:rPr>
              <a:t>Infliximab</a:t>
            </a:r>
          </a:p>
          <a:p>
            <a:r>
              <a:rPr lang="en-US" b="1" dirty="0" err="1">
                <a:solidFill>
                  <a:schemeClr val="tx1"/>
                </a:solidFill>
                <a:latin typeface="Book Antiqua" pitchFamily="18" charset="0"/>
              </a:rPr>
              <a:t>Remicade</a:t>
            </a:r>
            <a:r>
              <a:rPr lang="en-US" b="1" dirty="0">
                <a:solidFill>
                  <a:schemeClr val="tx1"/>
                </a:solidFill>
                <a:latin typeface="Book Antiqua" pitchFamily="18" charset="0"/>
              </a:rPr>
              <a:t>®, 100mg</a:t>
            </a:r>
            <a:r>
              <a:rPr lang="en-US" dirty="0">
                <a:solidFill>
                  <a:schemeClr val="tx1"/>
                </a:solidFill>
                <a:latin typeface="Book Antiqua" pitchFamily="18" charset="0"/>
              </a:rPr>
              <a:t>, powder for concentrate for solution for infusion</a:t>
            </a:r>
          </a:p>
          <a:p>
            <a:r>
              <a:rPr lang="en-US" dirty="0">
                <a:solidFill>
                  <a:schemeClr val="tx1"/>
                </a:solidFill>
                <a:latin typeface="Book Antiqua" pitchFamily="18" charset="0"/>
              </a:rPr>
              <a:t>chimeric monoclonal human-mouse IgG1 antibody produced in mouse </a:t>
            </a:r>
            <a:r>
              <a:rPr lang="en-US" dirty="0" err="1">
                <a:solidFill>
                  <a:schemeClr val="tx1"/>
                </a:solidFill>
                <a:latin typeface="Book Antiqua" pitchFamily="18" charset="0"/>
              </a:rPr>
              <a:t>hybridoma</a:t>
            </a:r>
            <a:r>
              <a:rPr lang="en-US" dirty="0">
                <a:solidFill>
                  <a:schemeClr val="tx1"/>
                </a:solidFill>
                <a:latin typeface="Book Antiqua" pitchFamily="18" charset="0"/>
              </a:rPr>
              <a:t> cells by recombinant DNA technology</a:t>
            </a:r>
          </a:p>
          <a:p>
            <a:endParaRPr lang="en-US" dirty="0">
              <a:solidFill>
                <a:schemeClr val="tx1"/>
              </a:solidFill>
              <a:latin typeface="Book Antiqua" pitchFamily="18" charset="0"/>
            </a:endParaRPr>
          </a:p>
          <a:p>
            <a:pPr marL="0" indent="0">
              <a:buNone/>
            </a:pPr>
            <a:r>
              <a:rPr lang="en-US" b="1" dirty="0" smtClean="0">
                <a:solidFill>
                  <a:schemeClr val="tx1"/>
                </a:solidFill>
                <a:latin typeface="Book Antiqua" pitchFamily="18" charset="0"/>
              </a:rPr>
              <a:t>Clinical </a:t>
            </a:r>
            <a:r>
              <a:rPr lang="en-US" b="1" dirty="0">
                <a:solidFill>
                  <a:schemeClr val="tx1"/>
                </a:solidFill>
                <a:latin typeface="Book Antiqua" pitchFamily="18" charset="0"/>
              </a:rPr>
              <a:t>indications:</a:t>
            </a:r>
          </a:p>
          <a:p>
            <a:r>
              <a:rPr lang="en-US" dirty="0">
                <a:solidFill>
                  <a:schemeClr val="tx1"/>
                </a:solidFill>
                <a:latin typeface="Book Antiqua" pitchFamily="18" charset="0"/>
              </a:rPr>
              <a:t>therapy of moderate to severe form of active </a:t>
            </a:r>
            <a:r>
              <a:rPr lang="en-US" dirty="0" err="1">
                <a:solidFill>
                  <a:schemeClr val="tx1"/>
                </a:solidFill>
                <a:latin typeface="Book Antiqua" pitchFamily="18" charset="0"/>
              </a:rPr>
              <a:t>Crohn's</a:t>
            </a:r>
            <a:r>
              <a:rPr lang="en-US" dirty="0">
                <a:solidFill>
                  <a:schemeClr val="tx1"/>
                </a:solidFill>
                <a:latin typeface="Book Antiqua" pitchFamily="18" charset="0"/>
              </a:rPr>
              <a:t> disease, in adult patients who have not responded to complete and adequate therapy with corticosteroids and/or </a:t>
            </a:r>
            <a:r>
              <a:rPr lang="en-US" dirty="0" err="1">
                <a:solidFill>
                  <a:schemeClr val="tx1"/>
                </a:solidFill>
                <a:latin typeface="Book Antiqua" pitchFamily="18" charset="0"/>
              </a:rPr>
              <a:t>immunosuppressants</a:t>
            </a:r>
            <a:r>
              <a:rPr lang="en-US" dirty="0">
                <a:solidFill>
                  <a:schemeClr val="tx1"/>
                </a:solidFill>
                <a:latin typeface="Book Antiqua" pitchFamily="18" charset="0"/>
              </a:rPr>
              <a:t>; or who cannot tolerate or have medical contraindications for such therapy.</a:t>
            </a:r>
          </a:p>
          <a:p>
            <a:r>
              <a:rPr lang="en-US" dirty="0">
                <a:solidFill>
                  <a:schemeClr val="tx1"/>
                </a:solidFill>
                <a:latin typeface="Book Antiqua" pitchFamily="18" charset="0"/>
              </a:rPr>
              <a:t>therapy of the fistulous form of active </a:t>
            </a:r>
            <a:r>
              <a:rPr lang="en-US" dirty="0" err="1">
                <a:solidFill>
                  <a:schemeClr val="tx1"/>
                </a:solidFill>
                <a:latin typeface="Book Antiqua" pitchFamily="18" charset="0"/>
              </a:rPr>
              <a:t>Crohn's</a:t>
            </a:r>
            <a:r>
              <a:rPr lang="en-US" dirty="0">
                <a:solidFill>
                  <a:schemeClr val="tx1"/>
                </a:solidFill>
                <a:latin typeface="Book Antiqua" pitchFamily="18" charset="0"/>
              </a:rPr>
              <a:t> disease, in adult patients who have not responded to full and adequate conventional therapy (including antibiotics, drainage and immunosuppressive therapy).</a:t>
            </a:r>
          </a:p>
        </p:txBody>
      </p:sp>
      <p:sp>
        <p:nvSpPr>
          <p:cNvPr id="3" name="Naslov 2"/>
          <p:cNvSpPr>
            <a:spLocks noGrp="1"/>
          </p:cNvSpPr>
          <p:nvPr>
            <p:ph type="title"/>
          </p:nvPr>
        </p:nvSpPr>
        <p:spPr>
          <a:xfrm>
            <a:off x="755576" y="260648"/>
            <a:ext cx="7715200" cy="714408"/>
          </a:xfrm>
        </p:spPr>
        <p:txBody>
          <a:bodyPr>
            <a:normAutofit/>
          </a:bodyPr>
          <a:lstStyle/>
          <a:p>
            <a:r>
              <a:rPr lang="en-US" sz="2800" b="1" dirty="0">
                <a:solidFill>
                  <a:prstClr val="black"/>
                </a:solidFill>
                <a:latin typeface="Book Antiqua" pitchFamily="18" charset="0"/>
              </a:rPr>
              <a:t>Biological therapy</a:t>
            </a:r>
            <a:endParaRPr lang="en-US" sz="2800" b="1" dirty="0">
              <a:solidFill>
                <a:schemeClr val="tx1"/>
              </a:solidFill>
              <a:latin typeface="Book Antiqua" pitchFamily="18" charset="0"/>
            </a:endParaRP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740352" y="5561568"/>
            <a:ext cx="1293552" cy="12961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34116260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764704"/>
            <a:ext cx="8568952" cy="6264696"/>
          </a:xfrm>
        </p:spPr>
        <p:txBody>
          <a:bodyPr>
            <a:normAutofit fontScale="92500" lnSpcReduction="10000"/>
          </a:bodyPr>
          <a:lstStyle/>
          <a:p>
            <a:r>
              <a:rPr lang="en-US" dirty="0">
                <a:latin typeface="Book Antiqua" pitchFamily="18" charset="0"/>
              </a:rPr>
              <a:t>the drug is administered intravenously</a:t>
            </a:r>
          </a:p>
          <a:p>
            <a:r>
              <a:rPr lang="en-US" dirty="0">
                <a:latin typeface="Book Antiqua" pitchFamily="18" charset="0"/>
              </a:rPr>
              <a:t>during treatment, simultaneous therapy with other drugs should be adjusted, e.g. corticosteroids and </a:t>
            </a:r>
            <a:r>
              <a:rPr lang="en-US" dirty="0" err="1">
                <a:latin typeface="Book Antiqua" pitchFamily="18" charset="0"/>
              </a:rPr>
              <a:t>immunosuppressants</a:t>
            </a:r>
            <a:endParaRPr lang="en-US" dirty="0">
              <a:latin typeface="Book Antiqua" pitchFamily="18" charset="0"/>
            </a:endParaRPr>
          </a:p>
          <a:p>
            <a:pPr marL="0" indent="0">
              <a:buNone/>
            </a:pPr>
            <a:r>
              <a:rPr lang="en-US" b="1" dirty="0">
                <a:latin typeface="Book Antiqua" pitchFamily="18" charset="0"/>
              </a:rPr>
              <a:t>Dosage:</a:t>
            </a:r>
          </a:p>
          <a:p>
            <a:r>
              <a:rPr lang="en-US" dirty="0">
                <a:latin typeface="Book Antiqua" pitchFamily="18" charset="0"/>
              </a:rPr>
              <a:t>moderately to highly active </a:t>
            </a:r>
            <a:r>
              <a:rPr lang="en-US" dirty="0" err="1">
                <a:latin typeface="Book Antiqua" pitchFamily="18" charset="0"/>
              </a:rPr>
              <a:t>Crohn's</a:t>
            </a:r>
            <a:r>
              <a:rPr lang="en-US" dirty="0">
                <a:latin typeface="Book Antiqua" pitchFamily="18" charset="0"/>
              </a:rPr>
              <a:t> disease - 5 mg/kg is administered as an intravenous infusion, and then 2 weeks after the first infusion, an additional infusion is given at a dose of 5 mg/kg</a:t>
            </a:r>
          </a:p>
          <a:p>
            <a:r>
              <a:rPr lang="en-US" dirty="0">
                <a:latin typeface="Book Antiqua" pitchFamily="18" charset="0"/>
              </a:rPr>
              <a:t>if the patient does not respond to treatment after 2 doses, treatment with infliximab should not be continued.</a:t>
            </a:r>
          </a:p>
          <a:p>
            <a:r>
              <a:rPr lang="en-US" dirty="0">
                <a:latin typeface="Book Antiqua" pitchFamily="18" charset="0"/>
              </a:rPr>
              <a:t>in patients who have responded to therapy, alternative strategies for further treatment are</a:t>
            </a:r>
            <a:r>
              <a:rPr lang="en-US" dirty="0" smtClean="0">
                <a:latin typeface="Book Antiqua" pitchFamily="18" charset="0"/>
              </a:rPr>
              <a:t>:</a:t>
            </a:r>
          </a:p>
          <a:p>
            <a:r>
              <a:rPr lang="en-US" dirty="0">
                <a:latin typeface="Book Antiqua" pitchFamily="18" charset="0"/>
              </a:rPr>
              <a:t>maintenance therapy: an additional infusion of 5 mg/kg at week 6 after the initial dose, followed by infusions every 8 weeks, or</a:t>
            </a:r>
          </a:p>
          <a:p>
            <a:r>
              <a:rPr lang="en-US" dirty="0">
                <a:latin typeface="Book Antiqua" pitchFamily="18" charset="0"/>
              </a:rPr>
              <a:t>re-administration: infusion at a dose of 5 mg/kg if signs and symptoms of the disease reappear</a:t>
            </a:r>
          </a:p>
          <a:p>
            <a:r>
              <a:rPr lang="en-US" dirty="0">
                <a:latin typeface="Book Antiqua" pitchFamily="18" charset="0"/>
              </a:rPr>
              <a:t>if signs and symptoms of the disease reappear, the drug can be re-administered within 16 weeks after the last infusion.</a:t>
            </a:r>
            <a:endParaRPr lang="en-US" dirty="0" smtClean="0">
              <a:latin typeface="Book Antiqua" pitchFamily="18" charset="0"/>
            </a:endParaRPr>
          </a:p>
        </p:txBody>
      </p:sp>
      <p:sp>
        <p:nvSpPr>
          <p:cNvPr id="3" name="Naslov 2"/>
          <p:cNvSpPr>
            <a:spLocks noGrp="1"/>
          </p:cNvSpPr>
          <p:nvPr>
            <p:ph type="title"/>
          </p:nvPr>
        </p:nvSpPr>
        <p:spPr>
          <a:xfrm>
            <a:off x="827584" y="116632"/>
            <a:ext cx="7427168" cy="786416"/>
          </a:xfrm>
        </p:spPr>
        <p:txBody>
          <a:bodyPr>
            <a:normAutofit/>
          </a:bodyPr>
          <a:lstStyle/>
          <a:p>
            <a:r>
              <a:rPr lang="en-US" sz="2800" b="1" dirty="0">
                <a:solidFill>
                  <a:prstClr val="black"/>
                </a:solidFill>
                <a:latin typeface="Book Antiqua" pitchFamily="18" charset="0"/>
              </a:rPr>
              <a:t>Biological therapy</a:t>
            </a:r>
            <a:endParaRPr lang="en-US" sz="2800" b="1" dirty="0">
              <a:solidFill>
                <a:schemeClr val="tx1"/>
              </a:solidFill>
              <a:latin typeface="Book Antiqua" pitchFamily="18" charset="0"/>
            </a:endParaRPr>
          </a:p>
        </p:txBody>
      </p:sp>
    </p:spTree>
    <p:extLst>
      <p:ext uri="{BB962C8B-B14F-4D97-AF65-F5344CB8AC3E}">
        <p14:creationId xmlns:p14="http://schemas.microsoft.com/office/powerpoint/2010/main" val="16085412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620688"/>
            <a:ext cx="8892480" cy="6120680"/>
          </a:xfrm>
        </p:spPr>
        <p:txBody>
          <a:bodyPr>
            <a:normAutofit fontScale="92500" lnSpcReduction="10000"/>
          </a:bodyPr>
          <a:lstStyle/>
          <a:p>
            <a:pPr marL="0" indent="0">
              <a:buNone/>
            </a:pPr>
            <a:r>
              <a:rPr lang="en-US" dirty="0">
                <a:latin typeface="Book Antiqua" pitchFamily="18" charset="0"/>
              </a:rPr>
              <a:t>Diagnosis and treatment of patients with inflammatory bowel diseases involves a strategic plan based on the characteristics of the disease:</a:t>
            </a:r>
          </a:p>
          <a:p>
            <a:r>
              <a:rPr lang="en-US" dirty="0">
                <a:latin typeface="Book Antiqua" pitchFamily="18" charset="0"/>
              </a:rPr>
              <a:t>disease activity and severity - mild, moderate and severe,</a:t>
            </a:r>
          </a:p>
          <a:p>
            <a:r>
              <a:rPr lang="en-US" dirty="0">
                <a:latin typeface="Book Antiqua" pitchFamily="18" charset="0"/>
              </a:rPr>
              <a:t>disease extent,</a:t>
            </a:r>
          </a:p>
          <a:p>
            <a:r>
              <a:rPr lang="en-US" dirty="0">
                <a:latin typeface="Book Antiqua" pitchFamily="18" charset="0"/>
              </a:rPr>
              <a:t>localization and type of disease,</a:t>
            </a:r>
          </a:p>
          <a:p>
            <a:r>
              <a:rPr lang="en-US" dirty="0">
                <a:latin typeface="Book Antiqua" pitchFamily="18" charset="0"/>
              </a:rPr>
              <a:t>the current course of the disease.</a:t>
            </a:r>
          </a:p>
          <a:p>
            <a:pPr marL="0" indent="0">
              <a:buNone/>
            </a:pPr>
            <a:r>
              <a:rPr lang="en-US" dirty="0">
                <a:latin typeface="Book Antiqua" pitchFamily="18" charset="0"/>
              </a:rPr>
              <a:t>It is necessary to take into account:</a:t>
            </a:r>
          </a:p>
          <a:p>
            <a:r>
              <a:rPr lang="en-US" dirty="0">
                <a:latin typeface="Book Antiqua" pitchFamily="18" charset="0"/>
              </a:rPr>
              <a:t>relapse frequency,</a:t>
            </a:r>
          </a:p>
          <a:p>
            <a:r>
              <a:rPr lang="en-US" dirty="0">
                <a:latin typeface="Book Antiqua" pitchFamily="18" charset="0"/>
              </a:rPr>
              <a:t>relapse severity,</a:t>
            </a:r>
          </a:p>
          <a:p>
            <a:r>
              <a:rPr lang="en-US" dirty="0">
                <a:latin typeface="Book Antiqua" pitchFamily="18" charset="0"/>
              </a:rPr>
              <a:t>response to previous therapy,</a:t>
            </a:r>
          </a:p>
          <a:p>
            <a:r>
              <a:rPr lang="en-US" dirty="0">
                <a:latin typeface="Book Antiqua" pitchFamily="18" charset="0"/>
              </a:rPr>
              <a:t>side effects of therapy,</a:t>
            </a:r>
          </a:p>
          <a:p>
            <a:r>
              <a:rPr lang="en-US" dirty="0">
                <a:latin typeface="Book Antiqua" pitchFamily="18" charset="0"/>
              </a:rPr>
              <a:t>the presence of </a:t>
            </a:r>
            <a:r>
              <a:rPr lang="en-US" dirty="0" err="1">
                <a:latin typeface="Book Antiqua" pitchFamily="18" charset="0"/>
              </a:rPr>
              <a:t>extraintestinal</a:t>
            </a:r>
            <a:r>
              <a:rPr lang="en-US" dirty="0">
                <a:latin typeface="Book Antiqua" pitchFamily="18" charset="0"/>
              </a:rPr>
              <a:t> manifestations and complications of the disease,</a:t>
            </a:r>
          </a:p>
          <a:p>
            <a:r>
              <a:rPr lang="en-US" dirty="0">
                <a:latin typeface="Book Antiqua" pitchFamily="18" charset="0"/>
              </a:rPr>
              <a:t>the year the disease occurred,</a:t>
            </a:r>
          </a:p>
          <a:p>
            <a:r>
              <a:rPr lang="en-US" dirty="0">
                <a:latin typeface="Book Antiqua" pitchFamily="18" charset="0"/>
              </a:rPr>
              <a:t>as well as a socio-epidemiological survey.</a:t>
            </a:r>
            <a:endParaRPr lang="ru-RU" dirty="0">
              <a:latin typeface="Book Antiqua" pitchFamily="18" charset="0"/>
            </a:endParaRPr>
          </a:p>
        </p:txBody>
      </p:sp>
    </p:spTree>
    <p:extLst>
      <p:ext uri="{BB962C8B-B14F-4D97-AF65-F5344CB8AC3E}">
        <p14:creationId xmlns:p14="http://schemas.microsoft.com/office/powerpoint/2010/main" val="3972912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980728"/>
            <a:ext cx="8640959" cy="5760640"/>
          </a:xfrm>
        </p:spPr>
        <p:txBody>
          <a:bodyPr/>
          <a:lstStyle/>
          <a:p>
            <a:r>
              <a:rPr lang="en-US" dirty="0">
                <a:latin typeface="Book Antiqua" pitchFamily="18" charset="0"/>
              </a:rPr>
              <a:t>administered intravenously for 2 hours</a:t>
            </a:r>
          </a:p>
          <a:p>
            <a:r>
              <a:rPr lang="en-US" dirty="0">
                <a:latin typeface="Book Antiqua" pitchFamily="18" charset="0"/>
              </a:rPr>
              <a:t>all patients receiving infliximab must be monitored for at least 1-2 hours after the infusion for acute infusion-related adverse reactions</a:t>
            </a:r>
          </a:p>
          <a:p>
            <a:pPr marL="0" indent="0">
              <a:buNone/>
            </a:pPr>
            <a:r>
              <a:rPr lang="en-US" b="1" dirty="0">
                <a:latin typeface="Book Antiqua" pitchFamily="18" charset="0"/>
              </a:rPr>
              <a:t>Contraindications</a:t>
            </a:r>
          </a:p>
          <a:p>
            <a:r>
              <a:rPr lang="en-US" dirty="0">
                <a:latin typeface="Book Antiqua" pitchFamily="18" charset="0"/>
              </a:rPr>
              <a:t>Hypersensitivity to the active substance, to other mouse proteins, or to any of the excipients</a:t>
            </a:r>
          </a:p>
          <a:p>
            <a:r>
              <a:rPr lang="en-US" dirty="0">
                <a:latin typeface="Book Antiqua" pitchFamily="18" charset="0"/>
              </a:rPr>
              <a:t>Patients with tuberculosis or other severe infections such as sepsis, abscesses and opportunistic infections</a:t>
            </a:r>
          </a:p>
          <a:p>
            <a:r>
              <a:rPr lang="en-US" dirty="0">
                <a:latin typeface="Book Antiqua" pitchFamily="18" charset="0"/>
              </a:rPr>
              <a:t>Patients with moderate or severe heart failure (NYHA class III/IV)</a:t>
            </a:r>
          </a:p>
        </p:txBody>
      </p:sp>
      <p:sp>
        <p:nvSpPr>
          <p:cNvPr id="3" name="Naslov 2"/>
          <p:cNvSpPr>
            <a:spLocks noGrp="1"/>
          </p:cNvSpPr>
          <p:nvPr>
            <p:ph type="title"/>
          </p:nvPr>
        </p:nvSpPr>
        <p:spPr>
          <a:xfrm>
            <a:off x="1115616" y="332656"/>
            <a:ext cx="7056784" cy="864096"/>
          </a:xfrm>
        </p:spPr>
        <p:txBody>
          <a:bodyPr/>
          <a:lstStyle/>
          <a:p>
            <a:r>
              <a:rPr lang="en-US" sz="2800" b="1" dirty="0">
                <a:solidFill>
                  <a:prstClr val="black"/>
                </a:solidFill>
                <a:latin typeface="Book Antiqua" pitchFamily="18" charset="0"/>
              </a:rPr>
              <a:t>Biological therapy</a:t>
            </a:r>
            <a:endParaRPr lang="en-US" dirty="0"/>
          </a:p>
        </p:txBody>
      </p:sp>
      <p:pic>
        <p:nvPicPr>
          <p:cNvPr id="4100"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06022" y="5157192"/>
            <a:ext cx="2012608" cy="16126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9039769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1340768"/>
            <a:ext cx="8640960" cy="5400600"/>
          </a:xfrm>
        </p:spPr>
        <p:txBody>
          <a:bodyPr/>
          <a:lstStyle/>
          <a:p>
            <a:pPr marL="0" indent="0" algn="just">
              <a:buNone/>
            </a:pPr>
            <a:r>
              <a:rPr lang="ru-RU" dirty="0" smtClean="0">
                <a:latin typeface="Book Antiqua" pitchFamily="18" charset="0"/>
              </a:rPr>
              <a:t> </a:t>
            </a:r>
            <a:r>
              <a:rPr lang="en-US" b="1" dirty="0">
                <a:latin typeface="Book Antiqua" pitchFamily="18" charset="0"/>
              </a:rPr>
              <a:t>The simultaneous use of infliximab with other biological drugs </a:t>
            </a:r>
            <a:r>
              <a:rPr lang="en-US" dirty="0">
                <a:latin typeface="Book Antiqua" pitchFamily="18" charset="0"/>
              </a:rPr>
              <a:t>used in the treatment of the same conditions as infliximab </a:t>
            </a:r>
            <a:r>
              <a:rPr lang="en-US" b="1" dirty="0">
                <a:latin typeface="Book Antiqua" pitchFamily="18" charset="0"/>
              </a:rPr>
              <a:t>is not recommended </a:t>
            </a:r>
            <a:r>
              <a:rPr lang="en-US" dirty="0">
                <a:latin typeface="Book Antiqua" pitchFamily="18" charset="0"/>
              </a:rPr>
              <a:t>due to the possibility of an increased risk of infection and other possible pharmacological </a:t>
            </a:r>
            <a:r>
              <a:rPr lang="en-US" dirty="0" smtClean="0">
                <a:latin typeface="Book Antiqua" pitchFamily="18" charset="0"/>
              </a:rPr>
              <a:t>interactions!</a:t>
            </a:r>
            <a:endParaRPr lang="en-US" dirty="0">
              <a:latin typeface="Book Antiqua" pitchFamily="18" charset="0"/>
            </a:endParaRPr>
          </a:p>
          <a:p>
            <a:pPr algn="just"/>
            <a:r>
              <a:rPr lang="en-US" dirty="0">
                <a:latin typeface="Book Antiqua" pitchFamily="18" charset="0"/>
              </a:rPr>
              <a:t>corticosteroids do not have a clinically significant effect on the pharmacokinetics of infliximab</a:t>
            </a:r>
          </a:p>
          <a:p>
            <a:pPr algn="just"/>
            <a:r>
              <a:rPr lang="en-US" dirty="0">
                <a:latin typeface="Book Antiqua" pitchFamily="18" charset="0"/>
              </a:rPr>
              <a:t>simultaneous administration of infliximab and live vaccines is not recommended</a:t>
            </a:r>
            <a:endParaRPr lang="en-US" dirty="0" smtClean="0">
              <a:latin typeface="Book Antiqua" pitchFamily="18" charset="0"/>
            </a:endParaRPr>
          </a:p>
        </p:txBody>
      </p:sp>
      <p:sp>
        <p:nvSpPr>
          <p:cNvPr id="3" name="Naslov 2"/>
          <p:cNvSpPr>
            <a:spLocks noGrp="1"/>
          </p:cNvSpPr>
          <p:nvPr>
            <p:ph type="title"/>
          </p:nvPr>
        </p:nvSpPr>
        <p:spPr>
          <a:xfrm>
            <a:off x="683568" y="260648"/>
            <a:ext cx="7355160" cy="792088"/>
          </a:xfrm>
        </p:spPr>
        <p:txBody>
          <a:bodyPr/>
          <a:lstStyle/>
          <a:p>
            <a:r>
              <a:rPr lang="en-US" sz="2800" b="1" dirty="0">
                <a:solidFill>
                  <a:prstClr val="black"/>
                </a:solidFill>
                <a:latin typeface="Book Antiqua" pitchFamily="18" charset="0"/>
              </a:rPr>
              <a:t>Biological therapy</a:t>
            </a:r>
            <a:endParaRPr lang="en-US" dirty="0"/>
          </a:p>
        </p:txBody>
      </p:sp>
    </p:spTree>
    <p:extLst>
      <p:ext uri="{BB962C8B-B14F-4D97-AF65-F5344CB8AC3E}">
        <p14:creationId xmlns:p14="http://schemas.microsoft.com/office/powerpoint/2010/main" val="236229841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179512" y="908720"/>
            <a:ext cx="8640960" cy="6048672"/>
          </a:xfrm>
        </p:spPr>
        <p:txBody>
          <a:bodyPr>
            <a:normAutofit fontScale="92500" lnSpcReduction="20000"/>
          </a:bodyPr>
          <a:lstStyle/>
          <a:p>
            <a:r>
              <a:rPr lang="en-US" dirty="0">
                <a:latin typeface="Book Antiqua" pitchFamily="18" charset="0"/>
              </a:rPr>
              <a:t>upper respiratory tract infections (occur in 25.3% of patients)</a:t>
            </a:r>
          </a:p>
          <a:p>
            <a:r>
              <a:rPr lang="en-US" dirty="0">
                <a:latin typeface="Book Antiqua" pitchFamily="18" charset="0"/>
              </a:rPr>
              <a:t>reactivation of hepatitis B (HBV),</a:t>
            </a:r>
          </a:p>
          <a:p>
            <a:r>
              <a:rPr lang="en-US" dirty="0">
                <a:latin typeface="Book Antiqua" pitchFamily="18" charset="0"/>
              </a:rPr>
              <a:t>congestive heart failure,</a:t>
            </a:r>
          </a:p>
          <a:p>
            <a:r>
              <a:rPr lang="en-US" dirty="0">
                <a:latin typeface="Book Antiqua" pitchFamily="18" charset="0"/>
              </a:rPr>
              <a:t>serious infections (including sepsis, opportunistic infections and tuberculosis),</a:t>
            </a:r>
          </a:p>
          <a:p>
            <a:r>
              <a:rPr lang="en-US" dirty="0">
                <a:latin typeface="Book Antiqua" pitchFamily="18" charset="0"/>
              </a:rPr>
              <a:t>serum sickness (delayed hypersensitivity reaction), hematological reactions,</a:t>
            </a:r>
          </a:p>
          <a:p>
            <a:r>
              <a:rPr lang="en-US" dirty="0">
                <a:latin typeface="Book Antiqua" pitchFamily="18" charset="0"/>
              </a:rPr>
              <a:t>systemic lupus </a:t>
            </a:r>
            <a:r>
              <a:rPr lang="en-US" dirty="0" err="1">
                <a:latin typeface="Book Antiqua" pitchFamily="18" charset="0"/>
              </a:rPr>
              <a:t>erythematosus</a:t>
            </a:r>
            <a:r>
              <a:rPr lang="en-US" dirty="0">
                <a:latin typeface="Book Antiqua" pitchFamily="18" charset="0"/>
              </a:rPr>
              <a:t> / lupus-like syndrome,</a:t>
            </a:r>
          </a:p>
          <a:p>
            <a:r>
              <a:rPr lang="en-US" dirty="0">
                <a:latin typeface="Book Antiqua" pitchFamily="18" charset="0"/>
              </a:rPr>
              <a:t>demyelinating disorders,</a:t>
            </a:r>
          </a:p>
          <a:p>
            <a:r>
              <a:rPr lang="en-US" dirty="0" err="1">
                <a:latin typeface="Book Antiqua" pitchFamily="18" charset="0"/>
              </a:rPr>
              <a:t>hepatobiliary</a:t>
            </a:r>
            <a:r>
              <a:rPr lang="en-US" dirty="0">
                <a:latin typeface="Book Antiqua" pitchFamily="18" charset="0"/>
              </a:rPr>
              <a:t> disorders,</a:t>
            </a:r>
          </a:p>
          <a:p>
            <a:r>
              <a:rPr lang="en-US" dirty="0">
                <a:latin typeface="Book Antiqua" pitchFamily="18" charset="0"/>
              </a:rPr>
              <a:t>lymphoma,</a:t>
            </a:r>
          </a:p>
          <a:p>
            <a:r>
              <a:rPr lang="en-US" dirty="0">
                <a:latin typeface="Book Antiqua" pitchFamily="18" charset="0"/>
              </a:rPr>
              <a:t>leukemia,</a:t>
            </a:r>
          </a:p>
          <a:p>
            <a:r>
              <a:rPr lang="en-US" dirty="0">
                <a:latin typeface="Book Antiqua" pitchFamily="18" charset="0"/>
              </a:rPr>
              <a:t>melanoma,</a:t>
            </a:r>
          </a:p>
          <a:p>
            <a:r>
              <a:rPr lang="en-US" dirty="0">
                <a:latin typeface="Book Antiqua" pitchFamily="18" charset="0"/>
              </a:rPr>
              <a:t>malignancy in the pediatric population, </a:t>
            </a:r>
            <a:r>
              <a:rPr lang="en-US" dirty="0" err="1">
                <a:latin typeface="Book Antiqua" pitchFamily="18" charset="0"/>
              </a:rPr>
              <a:t>sarcoidosis</a:t>
            </a:r>
            <a:r>
              <a:rPr lang="en-US" dirty="0">
                <a:latin typeface="Book Antiqua" pitchFamily="18" charset="0"/>
              </a:rPr>
              <a:t>/</a:t>
            </a:r>
            <a:r>
              <a:rPr lang="en-US" dirty="0" err="1">
                <a:latin typeface="Book Antiqua" pitchFamily="18" charset="0"/>
              </a:rPr>
              <a:t>sarcoid</a:t>
            </a:r>
            <a:r>
              <a:rPr lang="en-US" dirty="0">
                <a:latin typeface="Book Antiqua" pitchFamily="18" charset="0"/>
              </a:rPr>
              <a:t>-like reactions,</a:t>
            </a:r>
          </a:p>
          <a:p>
            <a:r>
              <a:rPr lang="en-US" dirty="0">
                <a:latin typeface="Book Antiqua" pitchFamily="18" charset="0"/>
              </a:rPr>
              <a:t>intestinal or perianal abscesses (in </a:t>
            </a:r>
            <a:r>
              <a:rPr lang="en-US" dirty="0" err="1">
                <a:latin typeface="Book Antiqua" pitchFamily="18" charset="0"/>
              </a:rPr>
              <a:t>Crohn's</a:t>
            </a:r>
            <a:r>
              <a:rPr lang="en-US" dirty="0">
                <a:latin typeface="Book Antiqua" pitchFamily="18" charset="0"/>
              </a:rPr>
              <a:t> disease),</a:t>
            </a:r>
          </a:p>
          <a:p>
            <a:r>
              <a:rPr lang="en-US" dirty="0">
                <a:latin typeface="Book Antiqua" pitchFamily="18" charset="0"/>
              </a:rPr>
              <a:t>serious adverse reactions related to the administration of the infusion</a:t>
            </a:r>
          </a:p>
        </p:txBody>
      </p:sp>
      <p:sp>
        <p:nvSpPr>
          <p:cNvPr id="3" name="Naslov 2"/>
          <p:cNvSpPr>
            <a:spLocks noGrp="1"/>
          </p:cNvSpPr>
          <p:nvPr>
            <p:ph type="title"/>
          </p:nvPr>
        </p:nvSpPr>
        <p:spPr>
          <a:xfrm>
            <a:off x="-396552" y="404664"/>
            <a:ext cx="6923112" cy="498384"/>
          </a:xfrm>
        </p:spPr>
        <p:txBody>
          <a:bodyPr>
            <a:normAutofit fontScale="90000"/>
          </a:bodyPr>
          <a:lstStyle/>
          <a:p>
            <a:r>
              <a:rPr lang="en-US" sz="2400" b="1" dirty="0">
                <a:solidFill>
                  <a:schemeClr val="tx1"/>
                </a:solidFill>
                <a:latin typeface="Book Antiqua" pitchFamily="18" charset="0"/>
              </a:rPr>
              <a:t>Adverse effects of infliximab</a:t>
            </a:r>
            <a:br>
              <a:rPr lang="en-US" sz="2400" b="1" dirty="0">
                <a:solidFill>
                  <a:schemeClr val="tx1"/>
                </a:solidFill>
                <a:latin typeface="Book Antiqua" pitchFamily="18" charset="0"/>
              </a:rPr>
            </a:br>
            <a:endParaRPr lang="en-US" sz="2400" b="1" dirty="0">
              <a:solidFill>
                <a:schemeClr val="tx1"/>
              </a:solidFill>
              <a:latin typeface="Book Antiqua" pitchFamily="18" charset="0"/>
            </a:endParaRPr>
          </a:p>
        </p:txBody>
      </p:sp>
    </p:spTree>
    <p:extLst>
      <p:ext uri="{BB962C8B-B14F-4D97-AF65-F5344CB8AC3E}">
        <p14:creationId xmlns:p14="http://schemas.microsoft.com/office/powerpoint/2010/main" val="287494921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23528" y="1810886"/>
            <a:ext cx="8424936" cy="5705601"/>
          </a:xfrm>
        </p:spPr>
        <p:txBody>
          <a:bodyPr>
            <a:normAutofit/>
          </a:bodyPr>
          <a:lstStyle/>
          <a:p>
            <a:r>
              <a:rPr lang="sr-Latn-RS" sz="2000" b="1" dirty="0" err="1">
                <a:latin typeface="Book Antiqua" pitchFamily="18" charset="0"/>
              </a:rPr>
              <a:t>Adalimumab</a:t>
            </a:r>
            <a:endParaRPr lang="sr-Latn-RS" sz="2000" b="1" dirty="0">
              <a:latin typeface="Book Antiqua" pitchFamily="18" charset="0"/>
            </a:endParaRPr>
          </a:p>
          <a:p>
            <a:r>
              <a:rPr lang="sr-Latn-RS" sz="2000" b="1" dirty="0" err="1">
                <a:latin typeface="Book Antiqua" pitchFamily="18" charset="0"/>
              </a:rPr>
              <a:t>Humira</a:t>
            </a:r>
            <a:r>
              <a:rPr lang="sr-Latn-RS" sz="2000" b="1" dirty="0">
                <a:latin typeface="Book Antiqua" pitchFamily="18" charset="0"/>
              </a:rPr>
              <a:t>®, 40 </a:t>
            </a:r>
            <a:r>
              <a:rPr lang="sr-Latn-RS" sz="2000" b="1" dirty="0" err="1">
                <a:latin typeface="Book Antiqua" pitchFamily="18" charset="0"/>
              </a:rPr>
              <a:t>mg/0.4</a:t>
            </a:r>
            <a:r>
              <a:rPr lang="sr-Latn-RS" sz="2000" b="1" dirty="0">
                <a:latin typeface="Book Antiqua" pitchFamily="18" charset="0"/>
              </a:rPr>
              <a:t> </a:t>
            </a:r>
            <a:r>
              <a:rPr lang="sr-Latn-RS" sz="2000" b="1" dirty="0" err="1">
                <a:latin typeface="Book Antiqua" pitchFamily="18" charset="0"/>
              </a:rPr>
              <a:t>mL</a:t>
            </a:r>
            <a:r>
              <a:rPr lang="sr-Latn-RS" sz="2000" b="1" dirty="0">
                <a:latin typeface="Book Antiqua" pitchFamily="18" charset="0"/>
              </a:rPr>
              <a:t>, </a:t>
            </a:r>
            <a:r>
              <a:rPr lang="sr-Latn-RS" sz="2000" dirty="0" err="1">
                <a:latin typeface="Book Antiqua" pitchFamily="18" charset="0"/>
              </a:rPr>
              <a:t>solution</a:t>
            </a:r>
            <a:r>
              <a:rPr lang="sr-Latn-RS" sz="2000" dirty="0">
                <a:latin typeface="Book Antiqua" pitchFamily="18" charset="0"/>
              </a:rPr>
              <a:t> for </a:t>
            </a:r>
            <a:r>
              <a:rPr lang="sr-Latn-RS" sz="2000" dirty="0" err="1">
                <a:latin typeface="Book Antiqua" pitchFamily="18" charset="0"/>
              </a:rPr>
              <a:t>injection</a:t>
            </a:r>
            <a:r>
              <a:rPr lang="sr-Latn-RS" sz="2000" dirty="0">
                <a:latin typeface="Book Antiqua" pitchFamily="18" charset="0"/>
              </a:rPr>
              <a:t> in a pre-</a:t>
            </a:r>
            <a:r>
              <a:rPr lang="sr-Latn-RS" sz="2000" dirty="0" err="1">
                <a:latin typeface="Book Antiqua" pitchFamily="18" charset="0"/>
              </a:rPr>
              <a:t>filled</a:t>
            </a:r>
            <a:r>
              <a:rPr lang="sr-Latn-RS" sz="2000" dirty="0">
                <a:latin typeface="Book Antiqua" pitchFamily="18" charset="0"/>
              </a:rPr>
              <a:t> </a:t>
            </a:r>
            <a:r>
              <a:rPr lang="sr-Latn-RS" sz="2000" dirty="0" err="1">
                <a:latin typeface="Book Antiqua" pitchFamily="18" charset="0"/>
              </a:rPr>
              <a:t>syringe</a:t>
            </a:r>
            <a:endParaRPr lang="sr-Latn-RS" sz="2000" dirty="0">
              <a:latin typeface="Book Antiqua" pitchFamily="18" charset="0"/>
            </a:endParaRPr>
          </a:p>
          <a:p>
            <a:r>
              <a:rPr lang="sr-Latn-RS" sz="2000" dirty="0" err="1">
                <a:latin typeface="Book Antiqua" pitchFamily="18" charset="0"/>
              </a:rPr>
              <a:t>recombinant</a:t>
            </a:r>
            <a:r>
              <a:rPr lang="sr-Latn-RS" sz="2000" dirty="0">
                <a:latin typeface="Book Antiqua" pitchFamily="18" charset="0"/>
              </a:rPr>
              <a:t> human </a:t>
            </a:r>
            <a:r>
              <a:rPr lang="sr-Latn-RS" sz="2000" dirty="0" err="1">
                <a:latin typeface="Book Antiqua" pitchFamily="18" charset="0"/>
              </a:rPr>
              <a:t>monoclonal</a:t>
            </a:r>
            <a:r>
              <a:rPr lang="sr-Latn-RS" sz="2000" dirty="0">
                <a:latin typeface="Book Antiqua" pitchFamily="18" charset="0"/>
              </a:rPr>
              <a:t> </a:t>
            </a:r>
            <a:r>
              <a:rPr lang="sr-Latn-RS" sz="2000" dirty="0" err="1">
                <a:latin typeface="Book Antiqua" pitchFamily="18" charset="0"/>
              </a:rPr>
              <a:t>antibody</a:t>
            </a:r>
            <a:r>
              <a:rPr lang="sr-Latn-RS" sz="2000" dirty="0">
                <a:latin typeface="Book Antiqua" pitchFamily="18" charset="0"/>
              </a:rPr>
              <a:t>, </a:t>
            </a:r>
            <a:r>
              <a:rPr lang="sr-Latn-RS" sz="2000" dirty="0" err="1">
                <a:latin typeface="Book Antiqua" pitchFamily="18" charset="0"/>
              </a:rPr>
              <a:t>derived</a:t>
            </a:r>
            <a:r>
              <a:rPr lang="sr-Latn-RS" sz="2000" dirty="0">
                <a:latin typeface="Book Antiqua" pitchFamily="18" charset="0"/>
              </a:rPr>
              <a:t> </a:t>
            </a:r>
            <a:r>
              <a:rPr lang="sr-Latn-RS" sz="2000" dirty="0" err="1">
                <a:latin typeface="Book Antiqua" pitchFamily="18" charset="0"/>
              </a:rPr>
              <a:t>from</a:t>
            </a:r>
            <a:r>
              <a:rPr lang="sr-Latn-RS" sz="2000" dirty="0">
                <a:latin typeface="Book Antiqua" pitchFamily="18" charset="0"/>
              </a:rPr>
              <a:t> </a:t>
            </a:r>
            <a:r>
              <a:rPr lang="sr-Latn-RS" sz="2000" dirty="0" err="1">
                <a:latin typeface="Book Antiqua" pitchFamily="18" charset="0"/>
              </a:rPr>
              <a:t>Chinese</a:t>
            </a:r>
            <a:r>
              <a:rPr lang="sr-Latn-RS" sz="2000" dirty="0">
                <a:latin typeface="Book Antiqua" pitchFamily="18" charset="0"/>
              </a:rPr>
              <a:t> </a:t>
            </a:r>
            <a:r>
              <a:rPr lang="sr-Latn-RS" sz="2000" dirty="0" err="1">
                <a:latin typeface="Book Antiqua" pitchFamily="18" charset="0"/>
              </a:rPr>
              <a:t>hamster</a:t>
            </a:r>
            <a:r>
              <a:rPr lang="sr-Latn-RS" sz="2000" dirty="0">
                <a:latin typeface="Book Antiqua" pitchFamily="18" charset="0"/>
              </a:rPr>
              <a:t> </a:t>
            </a:r>
            <a:r>
              <a:rPr lang="sr-Latn-RS" sz="2000" dirty="0" err="1">
                <a:latin typeface="Book Antiqua" pitchFamily="18" charset="0"/>
              </a:rPr>
              <a:t>ovary</a:t>
            </a:r>
            <a:r>
              <a:rPr lang="sr-Latn-RS" sz="2000" dirty="0">
                <a:latin typeface="Book Antiqua" pitchFamily="18" charset="0"/>
              </a:rPr>
              <a:t> </a:t>
            </a:r>
            <a:r>
              <a:rPr lang="sr-Latn-RS" sz="2000" dirty="0" err="1">
                <a:latin typeface="Book Antiqua" pitchFamily="18" charset="0"/>
              </a:rPr>
              <a:t>cells</a:t>
            </a:r>
            <a:endParaRPr lang="sr-Latn-RS" sz="2000" dirty="0">
              <a:latin typeface="Book Antiqua" pitchFamily="18" charset="0"/>
            </a:endParaRPr>
          </a:p>
          <a:p>
            <a:r>
              <a:rPr lang="sr-Latn-RS" sz="2000" dirty="0" err="1">
                <a:latin typeface="Book Antiqua" pitchFamily="18" charset="0"/>
              </a:rPr>
              <a:t>specifically</a:t>
            </a:r>
            <a:r>
              <a:rPr lang="sr-Latn-RS" sz="2000" dirty="0">
                <a:latin typeface="Book Antiqua" pitchFamily="18" charset="0"/>
              </a:rPr>
              <a:t> </a:t>
            </a:r>
            <a:r>
              <a:rPr lang="sr-Latn-RS" sz="2000" dirty="0" err="1">
                <a:latin typeface="Book Antiqua" pitchFamily="18" charset="0"/>
              </a:rPr>
              <a:t>binds</a:t>
            </a:r>
            <a:r>
              <a:rPr lang="sr-Latn-RS" sz="2000" dirty="0">
                <a:latin typeface="Book Antiqua" pitchFamily="18" charset="0"/>
              </a:rPr>
              <a:t> to TNF </a:t>
            </a:r>
            <a:r>
              <a:rPr lang="sr-Latn-RS" sz="2000" dirty="0" err="1">
                <a:latin typeface="Book Antiqua" pitchFamily="18" charset="0"/>
              </a:rPr>
              <a:t>and</a:t>
            </a:r>
            <a:r>
              <a:rPr lang="sr-Latn-RS" sz="2000" dirty="0">
                <a:latin typeface="Book Antiqua" pitchFamily="18" charset="0"/>
              </a:rPr>
              <a:t> </a:t>
            </a:r>
            <a:r>
              <a:rPr lang="sr-Latn-RS" sz="2000" dirty="0" err="1">
                <a:latin typeface="Book Antiqua" pitchFamily="18" charset="0"/>
              </a:rPr>
              <a:t>neutralizes</a:t>
            </a:r>
            <a:r>
              <a:rPr lang="sr-Latn-RS" sz="2000" dirty="0">
                <a:latin typeface="Book Antiqua" pitchFamily="18" charset="0"/>
              </a:rPr>
              <a:t> the </a:t>
            </a:r>
            <a:r>
              <a:rPr lang="sr-Latn-RS" sz="2000" dirty="0" err="1">
                <a:latin typeface="Book Antiqua" pitchFamily="18" charset="0"/>
              </a:rPr>
              <a:t>biological</a:t>
            </a:r>
            <a:r>
              <a:rPr lang="sr-Latn-RS" sz="2000" dirty="0">
                <a:latin typeface="Book Antiqua" pitchFamily="18" charset="0"/>
              </a:rPr>
              <a:t> </a:t>
            </a:r>
            <a:r>
              <a:rPr lang="sr-Latn-RS" sz="2000" dirty="0" err="1">
                <a:latin typeface="Book Antiqua" pitchFamily="18" charset="0"/>
              </a:rPr>
              <a:t>functions</a:t>
            </a:r>
            <a:r>
              <a:rPr lang="sr-Latn-RS" sz="2000" dirty="0">
                <a:latin typeface="Book Antiqua" pitchFamily="18" charset="0"/>
              </a:rPr>
              <a:t> of TNF-</a:t>
            </a:r>
            <a:r>
              <a:rPr lang="el-GR" sz="2000" dirty="0">
                <a:latin typeface="Book Antiqua" pitchFamily="18" charset="0"/>
              </a:rPr>
              <a:t>α </a:t>
            </a:r>
            <a:r>
              <a:rPr lang="sr-Latn-RS" sz="2000" dirty="0" err="1">
                <a:latin typeface="Book Antiqua" pitchFamily="18" charset="0"/>
              </a:rPr>
              <a:t>by</a:t>
            </a:r>
            <a:r>
              <a:rPr lang="sr-Latn-RS" sz="2000" dirty="0">
                <a:latin typeface="Book Antiqua" pitchFamily="18" charset="0"/>
              </a:rPr>
              <a:t> </a:t>
            </a:r>
            <a:r>
              <a:rPr lang="sr-Latn-RS" sz="2000" dirty="0" err="1">
                <a:latin typeface="Book Antiqua" pitchFamily="18" charset="0"/>
              </a:rPr>
              <a:t>blocking</a:t>
            </a:r>
            <a:r>
              <a:rPr lang="sr-Latn-RS" sz="2000" dirty="0">
                <a:latin typeface="Book Antiqua" pitchFamily="18" charset="0"/>
              </a:rPr>
              <a:t> </a:t>
            </a:r>
            <a:r>
              <a:rPr lang="sr-Latn-RS" sz="2000" dirty="0" err="1">
                <a:latin typeface="Book Antiqua" pitchFamily="18" charset="0"/>
              </a:rPr>
              <a:t>its</a:t>
            </a:r>
            <a:r>
              <a:rPr lang="sr-Latn-RS" sz="2000" dirty="0">
                <a:latin typeface="Book Antiqua" pitchFamily="18" charset="0"/>
              </a:rPr>
              <a:t> </a:t>
            </a:r>
            <a:r>
              <a:rPr lang="sr-Latn-RS" sz="2000" dirty="0" err="1">
                <a:latin typeface="Book Antiqua" pitchFamily="18" charset="0"/>
              </a:rPr>
              <a:t>interaction</a:t>
            </a:r>
            <a:r>
              <a:rPr lang="sr-Latn-RS" sz="2000" dirty="0">
                <a:latin typeface="Book Antiqua" pitchFamily="18" charset="0"/>
              </a:rPr>
              <a:t> </a:t>
            </a:r>
            <a:r>
              <a:rPr lang="sr-Latn-RS" sz="2000" dirty="0" err="1">
                <a:latin typeface="Book Antiqua" pitchFamily="18" charset="0"/>
              </a:rPr>
              <a:t>with</a:t>
            </a:r>
            <a:r>
              <a:rPr lang="sr-Latn-RS" sz="2000" dirty="0">
                <a:latin typeface="Book Antiqua" pitchFamily="18" charset="0"/>
              </a:rPr>
              <a:t> </a:t>
            </a:r>
            <a:r>
              <a:rPr lang="sr-Latn-RS" sz="2000" dirty="0" err="1">
                <a:latin typeface="Book Antiqua" pitchFamily="18" charset="0"/>
              </a:rPr>
              <a:t>cell</a:t>
            </a:r>
            <a:r>
              <a:rPr lang="sr-Latn-RS" sz="2000" dirty="0">
                <a:latin typeface="Book Antiqua" pitchFamily="18" charset="0"/>
              </a:rPr>
              <a:t> </a:t>
            </a:r>
            <a:r>
              <a:rPr lang="sr-Latn-RS" sz="2000" dirty="0" err="1">
                <a:latin typeface="Book Antiqua" pitchFamily="18" charset="0"/>
              </a:rPr>
              <a:t>surface</a:t>
            </a:r>
            <a:r>
              <a:rPr lang="sr-Latn-RS" sz="2000" dirty="0">
                <a:latin typeface="Book Antiqua" pitchFamily="18" charset="0"/>
              </a:rPr>
              <a:t> </a:t>
            </a:r>
            <a:r>
              <a:rPr lang="sr-Latn-RS" sz="2000" dirty="0" err="1">
                <a:latin typeface="Book Antiqua" pitchFamily="18" charset="0"/>
              </a:rPr>
              <a:t>receptors</a:t>
            </a:r>
            <a:r>
              <a:rPr lang="sr-Latn-RS" sz="2000" dirty="0" smtClean="0">
                <a:latin typeface="Book Antiqua" pitchFamily="18" charset="0"/>
              </a:rPr>
              <a:t>.</a:t>
            </a:r>
            <a:endParaRPr lang="en-US" sz="2000" dirty="0" smtClean="0">
              <a:latin typeface="Book Antiqua" pitchFamily="18" charset="0"/>
            </a:endParaRPr>
          </a:p>
          <a:p>
            <a:r>
              <a:rPr lang="en-US" sz="2000" b="1" dirty="0">
                <a:latin typeface="Book Antiqua" pitchFamily="18" charset="0"/>
              </a:rPr>
              <a:t>Psoriasis: recommended drug dosage:</a:t>
            </a:r>
          </a:p>
          <a:p>
            <a:r>
              <a:rPr lang="en-US" sz="2000" dirty="0">
                <a:latin typeface="Book Antiqua" pitchFamily="18" charset="0"/>
              </a:rPr>
              <a:t>for adult patients is: an initial dose of 80 mg subcutaneously, followed by 40 mg subcutaneously every other week, with the first dose of 40 mg given one week after the initial dose.</a:t>
            </a:r>
          </a:p>
          <a:p>
            <a:r>
              <a:rPr lang="en-US" sz="2000" dirty="0">
                <a:latin typeface="Book Antiqua" pitchFamily="18" charset="0"/>
              </a:rPr>
              <a:t>extending therapy beyond 16 weeks should be carefully considered in patients who do not achieve a response within 16 weeks.</a:t>
            </a:r>
          </a:p>
          <a:p>
            <a:r>
              <a:rPr lang="en-US" sz="2000" dirty="0">
                <a:latin typeface="Book Antiqua" pitchFamily="18" charset="0"/>
              </a:rPr>
              <a:t>after 16 weeks, patients with an inadequate response may benefit from increasing the dosing frequency to 40 mg weekly</a:t>
            </a:r>
            <a:endParaRPr lang="sr-Latn-RS" sz="2000" dirty="0" smtClean="0">
              <a:latin typeface="Book Antiqua" pitchFamily="18" charset="0"/>
            </a:endParaRPr>
          </a:p>
        </p:txBody>
      </p:sp>
      <p:pic>
        <p:nvPicPr>
          <p:cNvPr id="6147"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804248" y="260648"/>
            <a:ext cx="2135337" cy="15502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3825277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95536" y="980728"/>
            <a:ext cx="8208911" cy="5760640"/>
          </a:xfrm>
        </p:spPr>
        <p:txBody>
          <a:bodyPr>
            <a:normAutofit fontScale="92500" lnSpcReduction="10000"/>
          </a:bodyPr>
          <a:lstStyle/>
          <a:p>
            <a:r>
              <a:rPr lang="en-US" b="1" dirty="0">
                <a:latin typeface="Book Antiqua" pitchFamily="18" charset="0"/>
              </a:rPr>
              <a:t>Adverse effects</a:t>
            </a:r>
          </a:p>
          <a:p>
            <a:pPr algn="just"/>
            <a:r>
              <a:rPr lang="en-US" dirty="0" smtClean="0">
                <a:latin typeface="Book Antiqua" pitchFamily="18" charset="0"/>
              </a:rPr>
              <a:t>infections </a:t>
            </a:r>
            <a:r>
              <a:rPr lang="en-US" dirty="0">
                <a:latin typeface="Book Antiqua" pitchFamily="18" charset="0"/>
              </a:rPr>
              <a:t>(</a:t>
            </a:r>
            <a:r>
              <a:rPr lang="en-US" dirty="0" err="1">
                <a:latin typeface="Book Antiqua" pitchFamily="18" charset="0"/>
              </a:rPr>
              <a:t>nasopharyngitis</a:t>
            </a:r>
            <a:r>
              <a:rPr lang="en-US" dirty="0">
                <a:latin typeface="Book Antiqua" pitchFamily="18" charset="0"/>
              </a:rPr>
              <a:t>, upper respiratory tract infections and sinusitis),</a:t>
            </a:r>
          </a:p>
          <a:p>
            <a:pPr algn="just"/>
            <a:r>
              <a:rPr lang="en-US" dirty="0">
                <a:latin typeface="Book Antiqua" pitchFamily="18" charset="0"/>
              </a:rPr>
              <a:t>reactions at the injection site (erythema, itching, hemorrhage, pain or swelling),</a:t>
            </a:r>
          </a:p>
          <a:p>
            <a:pPr algn="just"/>
            <a:r>
              <a:rPr lang="en-US" dirty="0">
                <a:latin typeface="Book Antiqua" pitchFamily="18" charset="0"/>
              </a:rPr>
              <a:t>headache and musculoskeletal pain,</a:t>
            </a:r>
          </a:p>
          <a:p>
            <a:pPr algn="just"/>
            <a:r>
              <a:rPr lang="en-US" dirty="0">
                <a:latin typeface="Book Antiqua" pitchFamily="18" charset="0"/>
              </a:rPr>
              <a:t>TNF antagonists, such as </a:t>
            </a:r>
            <a:r>
              <a:rPr lang="en-US" dirty="0" err="1">
                <a:latin typeface="Book Antiqua" pitchFamily="18" charset="0"/>
              </a:rPr>
              <a:t>Humira</a:t>
            </a:r>
            <a:r>
              <a:rPr lang="en-US" dirty="0">
                <a:latin typeface="Book Antiqua" pitchFamily="18" charset="0"/>
              </a:rPr>
              <a:t>, affect the immune system and their use can affect the body's defense against infections and cancer</a:t>
            </a:r>
            <a:r>
              <a:rPr lang="en-US" dirty="0" smtClean="0">
                <a:latin typeface="Book Antiqua" pitchFamily="18" charset="0"/>
              </a:rPr>
              <a:t>.</a:t>
            </a:r>
          </a:p>
          <a:p>
            <a:pPr algn="just"/>
            <a:r>
              <a:rPr lang="en-US" dirty="0">
                <a:latin typeface="Book Antiqua" pitchFamily="18" charset="0"/>
              </a:rPr>
              <a:t>fatal and life-threatening infections (including sepsis, opportunistic infections and tuberculosis),</a:t>
            </a:r>
          </a:p>
          <a:p>
            <a:pPr algn="just"/>
            <a:r>
              <a:rPr lang="en-US" dirty="0">
                <a:latin typeface="Book Antiqua" pitchFamily="18" charset="0"/>
              </a:rPr>
              <a:t>HBV reactivation,</a:t>
            </a:r>
          </a:p>
          <a:p>
            <a:pPr algn="just"/>
            <a:r>
              <a:rPr lang="en-US" dirty="0">
                <a:latin typeface="Book Antiqua" pitchFamily="18" charset="0"/>
              </a:rPr>
              <a:t>various malignancies (including leukemia, lymphoma)</a:t>
            </a:r>
          </a:p>
          <a:p>
            <a:pPr algn="just"/>
            <a:r>
              <a:rPr lang="en-US" dirty="0">
                <a:latin typeface="Book Antiqua" pitchFamily="18" charset="0"/>
              </a:rPr>
              <a:t>serious hematological, neurological and autoimmune reactions (pancytopenia, aplastic anemia, demyelinating diseases of the central or peripheral nervous system and lupus)</a:t>
            </a:r>
            <a:endParaRPr lang="en-US" dirty="0" smtClean="0">
              <a:latin typeface="Book Antiqua" pitchFamily="18" charset="0"/>
            </a:endParaRPr>
          </a:p>
        </p:txBody>
      </p:sp>
    </p:spTree>
    <p:extLst>
      <p:ext uri="{BB962C8B-B14F-4D97-AF65-F5344CB8AC3E}">
        <p14:creationId xmlns:p14="http://schemas.microsoft.com/office/powerpoint/2010/main" val="192178737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467544" y="1700808"/>
            <a:ext cx="8280919" cy="4824536"/>
          </a:xfrm>
        </p:spPr>
        <p:txBody>
          <a:bodyPr/>
          <a:lstStyle/>
          <a:p>
            <a:r>
              <a:rPr lang="en-US" b="1" dirty="0">
                <a:solidFill>
                  <a:schemeClr val="accent1">
                    <a:lumMod val="75000"/>
                  </a:schemeClr>
                </a:solidFill>
                <a:latin typeface="Book Antiqua" pitchFamily="18" charset="0"/>
              </a:rPr>
              <a:t>Simultaneous administration with azathioprine or 6-mercaptopurine</a:t>
            </a:r>
          </a:p>
          <a:p>
            <a:r>
              <a:rPr lang="en-US" dirty="0">
                <a:latin typeface="Book Antiqua" pitchFamily="18" charset="0"/>
              </a:rPr>
              <a:t>In trials in adult patients with </a:t>
            </a:r>
            <a:r>
              <a:rPr lang="en-US" dirty="0" err="1">
                <a:latin typeface="Book Antiqua" pitchFamily="18" charset="0"/>
              </a:rPr>
              <a:t>Crohn's</a:t>
            </a:r>
            <a:r>
              <a:rPr lang="en-US" dirty="0">
                <a:latin typeface="Book Antiqua" pitchFamily="18" charset="0"/>
              </a:rPr>
              <a:t> disease, a higher incidence of malignancies and serious infection-related adverse events was observed with the concomitant use of </a:t>
            </a:r>
            <a:r>
              <a:rPr lang="en-US" dirty="0" err="1">
                <a:latin typeface="Book Antiqua" pitchFamily="18" charset="0"/>
              </a:rPr>
              <a:t>Humira</a:t>
            </a:r>
            <a:r>
              <a:rPr lang="en-US" dirty="0">
                <a:latin typeface="Book Antiqua" pitchFamily="18" charset="0"/>
              </a:rPr>
              <a:t> and azathioprine/6-mercaptopurine compared with </a:t>
            </a:r>
            <a:r>
              <a:rPr lang="en-US" dirty="0" err="1">
                <a:latin typeface="Book Antiqua" pitchFamily="18" charset="0"/>
              </a:rPr>
              <a:t>Humira</a:t>
            </a:r>
            <a:r>
              <a:rPr lang="en-US" dirty="0">
                <a:latin typeface="Book Antiqua" pitchFamily="18" charset="0"/>
              </a:rPr>
              <a:t> </a:t>
            </a:r>
            <a:r>
              <a:rPr lang="en-US" dirty="0" err="1">
                <a:latin typeface="Book Antiqua" pitchFamily="18" charset="0"/>
              </a:rPr>
              <a:t>monotherapy</a:t>
            </a:r>
            <a:r>
              <a:rPr lang="en-US" dirty="0">
                <a:latin typeface="Book Antiqua" pitchFamily="18" charset="0"/>
              </a:rPr>
              <a:t>.</a:t>
            </a:r>
          </a:p>
        </p:txBody>
      </p:sp>
      <p:sp>
        <p:nvSpPr>
          <p:cNvPr id="3" name="Naslov 2"/>
          <p:cNvSpPr>
            <a:spLocks noGrp="1"/>
          </p:cNvSpPr>
          <p:nvPr>
            <p:ph type="title"/>
          </p:nvPr>
        </p:nvSpPr>
        <p:spPr/>
        <p:txBody>
          <a:bodyPr/>
          <a:lstStyle/>
          <a:p>
            <a:endParaRPr lang="en-US" dirty="0"/>
          </a:p>
        </p:txBody>
      </p:sp>
    </p:spTree>
    <p:extLst>
      <p:ext uri="{BB962C8B-B14F-4D97-AF65-F5344CB8AC3E}">
        <p14:creationId xmlns:p14="http://schemas.microsoft.com/office/powerpoint/2010/main" val="201522614"/>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980728"/>
            <a:ext cx="8496944" cy="5760640"/>
          </a:xfrm>
        </p:spPr>
        <p:txBody>
          <a:bodyPr>
            <a:normAutofit fontScale="92500"/>
          </a:bodyPr>
          <a:lstStyle/>
          <a:p>
            <a:pPr algn="just"/>
            <a:r>
              <a:rPr lang="en-US" dirty="0">
                <a:latin typeface="Book Antiqua" pitchFamily="18" charset="0"/>
              </a:rPr>
              <a:t>The goals of therapy - induction into remission, maintenance of remission, minimization of side effects of drugs and improvement of quality of life.</a:t>
            </a:r>
          </a:p>
          <a:p>
            <a:pPr algn="just"/>
            <a:r>
              <a:rPr lang="en-US" dirty="0">
                <a:latin typeface="Book Antiqua" pitchFamily="18" charset="0"/>
              </a:rPr>
              <a:t>There are four main categories of drugs used alone or in combination to treat relapses of </a:t>
            </a:r>
            <a:r>
              <a:rPr lang="en-US" dirty="0" err="1">
                <a:latin typeface="Book Antiqua" pitchFamily="18" charset="0"/>
              </a:rPr>
              <a:t>Crohn's</a:t>
            </a:r>
            <a:r>
              <a:rPr lang="en-US" dirty="0">
                <a:latin typeface="Book Antiqua" pitchFamily="18" charset="0"/>
              </a:rPr>
              <a:t> disease: </a:t>
            </a:r>
            <a:r>
              <a:rPr lang="en-US" dirty="0" err="1">
                <a:latin typeface="Book Antiqua" pitchFamily="18" charset="0"/>
              </a:rPr>
              <a:t>aminosalicylates</a:t>
            </a:r>
            <a:r>
              <a:rPr lang="en-US" dirty="0">
                <a:latin typeface="Book Antiqua" pitchFamily="18" charset="0"/>
              </a:rPr>
              <a:t>, corticosteroids, </a:t>
            </a:r>
            <a:r>
              <a:rPr lang="en-US" dirty="0" err="1">
                <a:latin typeface="Book Antiqua" pitchFamily="18" charset="0"/>
              </a:rPr>
              <a:t>immunomodulators</a:t>
            </a:r>
            <a:r>
              <a:rPr lang="en-US" dirty="0">
                <a:latin typeface="Book Antiqua" pitchFamily="18" charset="0"/>
              </a:rPr>
              <a:t>, and biological therapy</a:t>
            </a:r>
            <a:r>
              <a:rPr lang="en-US" dirty="0" smtClean="0">
                <a:latin typeface="Book Antiqua" pitchFamily="18" charset="0"/>
              </a:rPr>
              <a:t>.</a:t>
            </a:r>
          </a:p>
          <a:p>
            <a:pPr algn="just"/>
            <a:r>
              <a:rPr lang="en-US" dirty="0">
                <a:latin typeface="Book Antiqua" pitchFamily="18" charset="0"/>
              </a:rPr>
              <a:t>The group of anti-inflammatory drugs includes oral derivatives of </a:t>
            </a:r>
            <a:r>
              <a:rPr lang="en-US" dirty="0" err="1">
                <a:latin typeface="Book Antiqua" pitchFamily="18" charset="0"/>
              </a:rPr>
              <a:t>mesalazine</a:t>
            </a:r>
            <a:r>
              <a:rPr lang="en-US" dirty="0">
                <a:latin typeface="Book Antiqua" pitchFamily="18" charset="0"/>
              </a:rPr>
              <a:t> and often topical application of </a:t>
            </a:r>
            <a:r>
              <a:rPr lang="en-US" dirty="0" err="1">
                <a:latin typeface="Book Antiqua" pitchFamily="18" charset="0"/>
              </a:rPr>
              <a:t>mesalazine</a:t>
            </a:r>
            <a:r>
              <a:rPr lang="en-US" dirty="0">
                <a:latin typeface="Book Antiqua" pitchFamily="18" charset="0"/>
              </a:rPr>
              <a:t>, and which drug will be used depends on the side effects of the drug and the localization of the disease in the intestines.</a:t>
            </a:r>
          </a:p>
          <a:p>
            <a:pPr algn="just"/>
            <a:r>
              <a:rPr lang="en-US" dirty="0">
                <a:latin typeface="Book Antiqua" pitchFamily="18" charset="0"/>
              </a:rPr>
              <a:t>During acute disease, corticosteroids are the therapy of choice, but they are not used in maintenance therapy.</a:t>
            </a:r>
          </a:p>
          <a:p>
            <a:pPr algn="just"/>
            <a:r>
              <a:rPr lang="en-US" dirty="0">
                <a:latin typeface="Book Antiqua" pitchFamily="18" charset="0"/>
              </a:rPr>
              <a:t>These drugs, in combination with an adequate diet, make it possible to reduce the symptoms of the disease and prevent recurrence.</a:t>
            </a:r>
            <a:endParaRPr lang="en-US" dirty="0" smtClean="0">
              <a:latin typeface="Book Antiqua" pitchFamily="18" charset="0"/>
            </a:endParaRPr>
          </a:p>
        </p:txBody>
      </p:sp>
      <p:sp>
        <p:nvSpPr>
          <p:cNvPr id="3" name="Naslov 2"/>
          <p:cNvSpPr>
            <a:spLocks noGrp="1"/>
          </p:cNvSpPr>
          <p:nvPr>
            <p:ph type="title"/>
          </p:nvPr>
        </p:nvSpPr>
        <p:spPr>
          <a:xfrm>
            <a:off x="971600" y="332656"/>
            <a:ext cx="7272808" cy="504056"/>
          </a:xfrm>
        </p:spPr>
        <p:txBody>
          <a:bodyPr>
            <a:noAutofit/>
          </a:bodyPr>
          <a:lstStyle/>
          <a:p>
            <a:r>
              <a:rPr lang="en-US" sz="3200" dirty="0" smtClean="0">
                <a:solidFill>
                  <a:schemeClr val="tx1"/>
                </a:solidFill>
                <a:latin typeface="Book Antiqua" pitchFamily="18" charset="0"/>
              </a:rPr>
              <a:t>Conclusion</a:t>
            </a:r>
            <a:endParaRPr lang="en-US" sz="3200" dirty="0">
              <a:solidFill>
                <a:schemeClr val="tx1"/>
              </a:solidFill>
              <a:latin typeface="Book Antiqua" pitchFamily="18" charset="0"/>
            </a:endParaRPr>
          </a:p>
        </p:txBody>
      </p:sp>
    </p:spTree>
    <p:extLst>
      <p:ext uri="{BB962C8B-B14F-4D97-AF65-F5344CB8AC3E}">
        <p14:creationId xmlns:p14="http://schemas.microsoft.com/office/powerpoint/2010/main" val="400738398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1" y="758462"/>
            <a:ext cx="8208912" cy="5982906"/>
          </a:xfrm>
        </p:spPr>
        <p:txBody>
          <a:bodyPr>
            <a:normAutofit/>
          </a:bodyPr>
          <a:lstStyle/>
          <a:p>
            <a:pPr algn="just"/>
            <a:r>
              <a:rPr lang="en-US" dirty="0">
                <a:latin typeface="Book Antiqua" pitchFamily="18" charset="0"/>
              </a:rPr>
              <a:t>The dietary </a:t>
            </a:r>
            <a:r>
              <a:rPr lang="en-US" dirty="0" smtClean="0">
                <a:latin typeface="Book Antiqua" pitchFamily="18" charset="0"/>
              </a:rPr>
              <a:t>regimen </a:t>
            </a:r>
            <a:r>
              <a:rPr lang="en-US" dirty="0">
                <a:latin typeface="Book Antiqua" pitchFamily="18" charset="0"/>
              </a:rPr>
              <a:t>implies a lower intake of fiber because it is poorly digested, as well as the replacement of </a:t>
            </a:r>
            <a:r>
              <a:rPr lang="en-US" dirty="0" err="1">
                <a:latin typeface="Book Antiqua" pitchFamily="18" charset="0"/>
              </a:rPr>
              <a:t>folate</a:t>
            </a:r>
            <a:r>
              <a:rPr lang="en-US" dirty="0">
                <a:latin typeface="Book Antiqua" pitchFamily="18" charset="0"/>
              </a:rPr>
              <a:t>, Fe, </a:t>
            </a:r>
            <a:r>
              <a:rPr lang="en-US" dirty="0" err="1">
                <a:latin typeface="Book Antiqua" pitchFamily="18" charset="0"/>
              </a:rPr>
              <a:t>Ca</a:t>
            </a:r>
            <a:r>
              <a:rPr lang="en-US" dirty="0">
                <a:latin typeface="Book Antiqua" pitchFamily="18" charset="0"/>
              </a:rPr>
              <a:t> and vitamin B12, which are missing due to the frequent malnutrition of these patients.</a:t>
            </a:r>
          </a:p>
          <a:p>
            <a:pPr algn="just"/>
            <a:r>
              <a:rPr lang="en-US" dirty="0" err="1">
                <a:latin typeface="Book Antiqua" pitchFamily="18" charset="0"/>
              </a:rPr>
              <a:t>Immunomodulators</a:t>
            </a:r>
            <a:r>
              <a:rPr lang="en-US" dirty="0">
                <a:latin typeface="Book Antiqua" pitchFamily="18" charset="0"/>
              </a:rPr>
              <a:t> used include cyclosporine and azathioprine.</a:t>
            </a:r>
          </a:p>
          <a:p>
            <a:pPr algn="just"/>
            <a:r>
              <a:rPr lang="en-US" dirty="0">
                <a:latin typeface="Book Antiqua" pitchFamily="18" charset="0"/>
              </a:rPr>
              <a:t>Biological therapy includes monoclonal antibodies that bind pro-inflammatory cytokines and prevent their further participation in the inflammation process.</a:t>
            </a:r>
          </a:p>
          <a:p>
            <a:pPr algn="just"/>
            <a:r>
              <a:rPr lang="en-US" dirty="0">
                <a:latin typeface="Book Antiqua" pitchFamily="18" charset="0"/>
              </a:rPr>
              <a:t>The best known in this group of drugs are infliximab and </a:t>
            </a:r>
            <a:r>
              <a:rPr lang="en-US" dirty="0" err="1">
                <a:latin typeface="Book Antiqua" pitchFamily="18" charset="0"/>
              </a:rPr>
              <a:t>adalimumab</a:t>
            </a:r>
            <a:endParaRPr lang="en-US" dirty="0">
              <a:latin typeface="Book Antiqua" pitchFamily="18" charset="0"/>
            </a:endParaRPr>
          </a:p>
        </p:txBody>
      </p:sp>
    </p:spTree>
    <p:extLst>
      <p:ext uri="{BB962C8B-B14F-4D97-AF65-F5344CB8AC3E}">
        <p14:creationId xmlns:p14="http://schemas.microsoft.com/office/powerpoint/2010/main" val="1080752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95536" y="1412776"/>
            <a:ext cx="8388920" cy="5001419"/>
          </a:xfrm>
        </p:spPr>
        <p:txBody>
          <a:bodyPr>
            <a:normAutofit/>
          </a:bodyPr>
          <a:lstStyle/>
          <a:p>
            <a:pPr algn="just"/>
            <a:r>
              <a:rPr lang="en-US" dirty="0">
                <a:latin typeface="Book Antiqua" pitchFamily="18" charset="0"/>
              </a:rPr>
              <a:t>It is very important to analyze the response to previous therapy, especially in patients who have an exacerbation of the disease.</a:t>
            </a:r>
          </a:p>
          <a:p>
            <a:pPr algn="just"/>
            <a:r>
              <a:rPr lang="en-US" dirty="0">
                <a:latin typeface="Book Antiqua" pitchFamily="18" charset="0"/>
              </a:rPr>
              <a:t>It is especially important to assess whether the patient has an adequate response to therapy with corticosteroids and immunosuppressive drugs (</a:t>
            </a:r>
            <a:r>
              <a:rPr lang="en-US" dirty="0" err="1">
                <a:latin typeface="Book Antiqua" pitchFamily="18" charset="0"/>
              </a:rPr>
              <a:t>immunomodulatory</a:t>
            </a:r>
            <a:r>
              <a:rPr lang="en-US" dirty="0">
                <a:latin typeface="Book Antiqua" pitchFamily="18" charset="0"/>
              </a:rPr>
              <a:t> drugs), whether it is a corticosteroid-dependent disease, a corticosteroid-refractory disease or an </a:t>
            </a:r>
            <a:r>
              <a:rPr lang="en-US" dirty="0" err="1">
                <a:latin typeface="Book Antiqua" pitchFamily="18" charset="0"/>
              </a:rPr>
              <a:t>immunomodulatory</a:t>
            </a:r>
            <a:r>
              <a:rPr lang="en-US" dirty="0">
                <a:latin typeface="Book Antiqua" pitchFamily="18" charset="0"/>
              </a:rPr>
              <a:t>-refractory disease.</a:t>
            </a:r>
          </a:p>
        </p:txBody>
      </p:sp>
    </p:spTree>
    <p:extLst>
      <p:ext uri="{BB962C8B-B14F-4D97-AF65-F5344CB8AC3E}">
        <p14:creationId xmlns:p14="http://schemas.microsoft.com/office/powerpoint/2010/main" val="145436998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179512" y="548680"/>
            <a:ext cx="8640959" cy="6120680"/>
          </a:xfrm>
        </p:spPr>
        <p:txBody>
          <a:bodyPr/>
          <a:lstStyle/>
          <a:p>
            <a:pPr marL="0" indent="0" algn="ctr">
              <a:buNone/>
            </a:pPr>
            <a:r>
              <a:rPr lang="sr-Cyrl-RS" b="1" dirty="0" smtClean="0">
                <a:solidFill>
                  <a:schemeClr val="tx1"/>
                </a:solidFill>
                <a:latin typeface="Book Antiqua" pitchFamily="18" charset="0"/>
              </a:rPr>
              <a:t>   </a:t>
            </a:r>
            <a:r>
              <a:rPr lang="en-US" b="1" dirty="0">
                <a:solidFill>
                  <a:schemeClr val="tx1"/>
                </a:solidFill>
                <a:latin typeface="Book Antiqua" pitchFamily="18" charset="0"/>
              </a:rPr>
              <a:t>Oral manifestations of inflammatory bowel diseases</a:t>
            </a:r>
          </a:p>
          <a:p>
            <a:r>
              <a:rPr lang="en-US" dirty="0" smtClean="0">
                <a:solidFill>
                  <a:schemeClr val="tx1"/>
                </a:solidFill>
                <a:latin typeface="Book Antiqua" pitchFamily="18" charset="0"/>
              </a:rPr>
              <a:t> </a:t>
            </a:r>
            <a:r>
              <a:rPr lang="en-US" dirty="0">
                <a:solidFill>
                  <a:schemeClr val="tx1"/>
                </a:solidFill>
                <a:latin typeface="Book Antiqua" pitchFamily="18" charset="0"/>
              </a:rPr>
              <a:t>can precede intestinal manifestations in as many as 60% of cases</a:t>
            </a:r>
          </a:p>
          <a:p>
            <a:r>
              <a:rPr lang="en-US" dirty="0">
                <a:solidFill>
                  <a:schemeClr val="tx1"/>
                </a:solidFill>
                <a:latin typeface="Book Antiqua" pitchFamily="18" charset="0"/>
              </a:rPr>
              <a:t>the most common location – </a:t>
            </a:r>
            <a:r>
              <a:rPr lang="en-US" dirty="0" err="1">
                <a:solidFill>
                  <a:schemeClr val="tx1"/>
                </a:solidFill>
                <a:latin typeface="Book Antiqua" pitchFamily="18" charset="0"/>
              </a:rPr>
              <a:t>buccal</a:t>
            </a:r>
            <a:r>
              <a:rPr lang="en-US" dirty="0">
                <a:solidFill>
                  <a:schemeClr val="tx1"/>
                </a:solidFill>
                <a:latin typeface="Book Antiqua" pitchFamily="18" charset="0"/>
              </a:rPr>
              <a:t> mucosa and gums</a:t>
            </a:r>
          </a:p>
          <a:p>
            <a:r>
              <a:rPr lang="en-US" dirty="0">
                <a:solidFill>
                  <a:schemeClr val="tx1"/>
                </a:solidFill>
                <a:latin typeface="Book Antiqua" pitchFamily="18" charset="0"/>
              </a:rPr>
              <a:t>dental examination - can be the first step in the diagnosis of inflammatory intestinal diseases</a:t>
            </a:r>
          </a:p>
          <a:p>
            <a:r>
              <a:rPr lang="en-US" dirty="0">
                <a:solidFill>
                  <a:schemeClr val="tx1"/>
                </a:solidFill>
                <a:latin typeface="Book Antiqua" pitchFamily="18" charset="0"/>
              </a:rPr>
              <a:t>a properly taken medical history and a detailed clinical examination are extremely important</a:t>
            </a:r>
          </a:p>
          <a:p>
            <a:r>
              <a:rPr lang="en-US" dirty="0">
                <a:solidFill>
                  <a:schemeClr val="tx1"/>
                </a:solidFill>
                <a:latin typeface="Book Antiqua" pitchFamily="18" charset="0"/>
              </a:rPr>
              <a:t>in most patients - asymptomatic or with a milder clinical picture</a:t>
            </a:r>
          </a:p>
          <a:p>
            <a:r>
              <a:rPr lang="en-US" dirty="0">
                <a:solidFill>
                  <a:schemeClr val="tx1"/>
                </a:solidFill>
                <a:latin typeface="Book Antiqua" pitchFamily="18" charset="0"/>
              </a:rPr>
              <a:t>most patients do not need specific local therapy in the oral cavity, due to the effect of systemic anti-inflammatory, immunosuppressive or biological therapy</a:t>
            </a:r>
            <a:endParaRPr lang="sr-Cyrl-RS" dirty="0" smtClean="0">
              <a:latin typeface="Book Antiqua" pitchFamily="18" charset="0"/>
            </a:endParaRPr>
          </a:p>
          <a:p>
            <a:endParaRPr lang="en-US" dirty="0">
              <a:latin typeface="Book Antiqua" pitchFamily="18" charset="0"/>
            </a:endParaRPr>
          </a:p>
        </p:txBody>
      </p:sp>
    </p:spTree>
    <p:extLst>
      <p:ext uri="{BB962C8B-B14F-4D97-AF65-F5344CB8AC3E}">
        <p14:creationId xmlns:p14="http://schemas.microsoft.com/office/powerpoint/2010/main" val="3469536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179512" y="908720"/>
            <a:ext cx="8856984" cy="5832648"/>
          </a:xfrm>
        </p:spPr>
        <p:txBody>
          <a:bodyPr>
            <a:normAutofit fontScale="77500" lnSpcReduction="20000"/>
          </a:bodyPr>
          <a:lstStyle/>
          <a:p>
            <a:pPr algn="just"/>
            <a:r>
              <a:rPr lang="en-US" sz="2700" dirty="0">
                <a:latin typeface="Book Antiqua" pitchFamily="18" charset="0"/>
              </a:rPr>
              <a:t>In clinical practice, there are two approaches to the treatment of patients with inflammatory bowel diseases:</a:t>
            </a:r>
          </a:p>
          <a:p>
            <a:pPr algn="just"/>
            <a:r>
              <a:rPr lang="en-US" sz="2700" b="1" dirty="0">
                <a:latin typeface="Book Antiqua" pitchFamily="18" charset="0"/>
              </a:rPr>
              <a:t>"Step up" </a:t>
            </a:r>
            <a:r>
              <a:rPr lang="en-US" sz="2700" dirty="0">
                <a:latin typeface="Book Antiqua" pitchFamily="18" charset="0"/>
              </a:rPr>
              <a:t>approach means starting treatment with less potent drugs, with gradual escalation of therapy to more potent </a:t>
            </a:r>
            <a:r>
              <a:rPr lang="en-US" sz="2700" dirty="0" smtClean="0">
                <a:latin typeface="Book Antiqua" pitchFamily="18" charset="0"/>
              </a:rPr>
              <a:t>drugs.</a:t>
            </a:r>
            <a:endParaRPr lang="en-US" sz="2700" dirty="0">
              <a:latin typeface="Book Antiqua" pitchFamily="18" charset="0"/>
            </a:endParaRPr>
          </a:p>
          <a:p>
            <a:pPr algn="just"/>
            <a:r>
              <a:rPr lang="en-US" sz="2700" b="1" dirty="0">
                <a:latin typeface="Book Antiqua" pitchFamily="18" charset="0"/>
              </a:rPr>
              <a:t>"Top down" </a:t>
            </a:r>
            <a:r>
              <a:rPr lang="en-US" sz="2700" dirty="0">
                <a:latin typeface="Book Antiqua" pitchFamily="18" charset="0"/>
              </a:rPr>
              <a:t>approach means starting treatment with the most potent drugs (monoclonal antibodies) as the first line of therapy</a:t>
            </a:r>
            <a:r>
              <a:rPr lang="en-US" sz="2700" dirty="0" smtClean="0">
                <a:latin typeface="Book Antiqua" pitchFamily="18" charset="0"/>
              </a:rPr>
              <a:t>.</a:t>
            </a:r>
            <a:endParaRPr lang="en-US" sz="2700" dirty="0">
              <a:latin typeface="Book Antiqua" pitchFamily="18" charset="0"/>
            </a:endParaRPr>
          </a:p>
          <a:p>
            <a:pPr algn="just"/>
            <a:r>
              <a:rPr lang="en-US" sz="2700" dirty="0">
                <a:latin typeface="Book Antiqua" pitchFamily="18" charset="0"/>
              </a:rPr>
              <a:t>With each therapeutic choice, the potential benefit of the planned therapy should be evaluated in relation to possible side effects</a:t>
            </a:r>
            <a:r>
              <a:rPr lang="en-US" sz="2700" dirty="0" smtClean="0">
                <a:latin typeface="Book Antiqua" pitchFamily="18" charset="0"/>
              </a:rPr>
              <a:t>.</a:t>
            </a:r>
          </a:p>
          <a:p>
            <a:pPr algn="just"/>
            <a:endParaRPr lang="en-US" sz="2700" dirty="0" smtClean="0">
              <a:latin typeface="Book Antiqua" pitchFamily="18" charset="0"/>
            </a:endParaRPr>
          </a:p>
          <a:p>
            <a:pPr algn="just"/>
            <a:r>
              <a:rPr lang="en-US" sz="2700" dirty="0">
                <a:latin typeface="Book Antiqua" pitchFamily="18" charset="0"/>
              </a:rPr>
              <a:t>The latest strategy in the treatment of these patients is treatment to target ("treat to target"), which means that in patients with "early disease" (disease lasting less than 18 months) and without complications, combined therapy with several drugs ( usually with a combination of anti-TNF agents and </a:t>
            </a:r>
            <a:r>
              <a:rPr lang="en-US" sz="2700" dirty="0" err="1">
                <a:latin typeface="Book Antiqua" pitchFamily="18" charset="0"/>
              </a:rPr>
              <a:t>immunosuppressants</a:t>
            </a:r>
            <a:r>
              <a:rPr lang="en-US" sz="2700" dirty="0">
                <a:latin typeface="Book Antiqua" pitchFamily="18" charset="0"/>
              </a:rPr>
              <a:t>) achieves a deep remission with simultaneous strict control of the effectiveness of the therapy (measurement of drug or antibody levels) and its safety</a:t>
            </a:r>
            <a:r>
              <a:rPr lang="en-US" sz="2700" dirty="0" smtClean="0">
                <a:latin typeface="Book Antiqua" pitchFamily="18" charset="0"/>
              </a:rPr>
              <a:t>.</a:t>
            </a:r>
            <a:endParaRPr lang="en-US" sz="2700" dirty="0">
              <a:latin typeface="Book Antiqua" pitchFamily="18" charset="0"/>
            </a:endParaRPr>
          </a:p>
          <a:p>
            <a:pPr algn="just"/>
            <a:r>
              <a:rPr lang="en-US" sz="2700" dirty="0">
                <a:latin typeface="Book Antiqua" pitchFamily="18" charset="0"/>
              </a:rPr>
              <a:t>On the other hand, in patients with long-term disease ("late disease"), the goal of treatment with combined therapy is to stop the progression of the disease, that is, to stabilize and control the disease.</a:t>
            </a:r>
            <a:endParaRPr lang="en-US" sz="2700" dirty="0" smtClean="0">
              <a:latin typeface="Book Antiqua" pitchFamily="18" charset="0"/>
            </a:endParaRPr>
          </a:p>
          <a:p>
            <a:pPr marL="0" indent="0" algn="just">
              <a:buNone/>
            </a:pPr>
            <a:endParaRPr lang="sr-Latn-RS" sz="2700" dirty="0" smtClean="0">
              <a:latin typeface="Book Antiqua" pitchFamily="18" charset="0"/>
            </a:endParaRPr>
          </a:p>
          <a:p>
            <a:pPr algn="just"/>
            <a:endParaRPr lang="en-US" dirty="0">
              <a:latin typeface="Book Antiqua" pitchFamily="18" charset="0"/>
            </a:endParaRPr>
          </a:p>
        </p:txBody>
      </p:sp>
      <p:sp>
        <p:nvSpPr>
          <p:cNvPr id="3" name="Naslov 2"/>
          <p:cNvSpPr>
            <a:spLocks noGrp="1"/>
          </p:cNvSpPr>
          <p:nvPr>
            <p:ph type="title"/>
          </p:nvPr>
        </p:nvSpPr>
        <p:spPr>
          <a:xfrm>
            <a:off x="683568" y="116632"/>
            <a:ext cx="7931224" cy="786416"/>
          </a:xfrm>
        </p:spPr>
        <p:txBody>
          <a:bodyPr>
            <a:normAutofit/>
          </a:bodyPr>
          <a:lstStyle/>
          <a:p>
            <a:r>
              <a:rPr lang="en-US" sz="2800" b="1" dirty="0" err="1">
                <a:solidFill>
                  <a:schemeClr val="tx1"/>
                </a:solidFill>
                <a:latin typeface="Book Antiqua" pitchFamily="18" charset="0"/>
              </a:rPr>
              <a:t>Pharmacotherapeutic</a:t>
            </a:r>
            <a:r>
              <a:rPr lang="en-US" sz="2800" b="1" dirty="0">
                <a:solidFill>
                  <a:schemeClr val="tx1"/>
                </a:solidFill>
                <a:latin typeface="Book Antiqua" pitchFamily="18" charset="0"/>
              </a:rPr>
              <a:t> approach</a:t>
            </a:r>
          </a:p>
        </p:txBody>
      </p:sp>
    </p:spTree>
    <p:extLst>
      <p:ext uri="{BB962C8B-B14F-4D97-AF65-F5344CB8AC3E}">
        <p14:creationId xmlns:p14="http://schemas.microsoft.com/office/powerpoint/2010/main" val="7123631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260648"/>
            <a:ext cx="8640959" cy="6480720"/>
          </a:xfrm>
        </p:spPr>
        <p:txBody>
          <a:bodyPr/>
          <a:lstStyle/>
          <a:p>
            <a:pPr marL="0" indent="0">
              <a:buNone/>
            </a:pPr>
            <a:r>
              <a:rPr lang="ru-RU" b="1" dirty="0" smtClean="0">
                <a:solidFill>
                  <a:schemeClr val="tx1"/>
                </a:solidFill>
                <a:latin typeface="Book Antiqua" pitchFamily="18" charset="0"/>
              </a:rPr>
              <a:t>     </a:t>
            </a:r>
            <a:r>
              <a:rPr lang="en-US" b="1" dirty="0">
                <a:solidFill>
                  <a:schemeClr val="tx1"/>
                </a:solidFill>
                <a:latin typeface="Book Antiqua" pitchFamily="18" charset="0"/>
              </a:rPr>
              <a:t>Oral manifestations of inflammatory bowel diseases</a:t>
            </a:r>
            <a:endParaRPr lang="ru-RU" b="1" dirty="0">
              <a:solidFill>
                <a:schemeClr val="tx1"/>
              </a:solidFill>
              <a:latin typeface="Book Antiqua" pitchFamily="18" charset="0"/>
            </a:endParaRPr>
          </a:p>
          <a:p>
            <a:endParaRPr lang="sr-Cyrl-RS" dirty="0" smtClean="0">
              <a:latin typeface="Book Antiqua" pitchFamily="18" charset="0"/>
            </a:endParaRPr>
          </a:p>
          <a:p>
            <a:r>
              <a:rPr lang="en-US" dirty="0">
                <a:latin typeface="Book Antiqua" pitchFamily="18" charset="0"/>
              </a:rPr>
              <a:t>Remission can be slow and take weeks or months to fully recover</a:t>
            </a:r>
          </a:p>
          <a:p>
            <a:r>
              <a:rPr lang="en-US" dirty="0">
                <a:latin typeface="Book Antiqua" pitchFamily="18" charset="0"/>
              </a:rPr>
              <a:t>In more difficult and complex cases, a medicinal approach is required</a:t>
            </a:r>
          </a:p>
          <a:p>
            <a:pPr marL="0" indent="0">
              <a:buNone/>
            </a:pPr>
            <a:r>
              <a:rPr lang="en-US" dirty="0">
                <a:latin typeface="Book Antiqua" pitchFamily="18" charset="0"/>
              </a:rPr>
              <a:t>Recommendations for treatment:</a:t>
            </a:r>
          </a:p>
          <a:p>
            <a:r>
              <a:rPr lang="en-US" dirty="0">
                <a:latin typeface="Book Antiqua" pitchFamily="18" charset="0"/>
              </a:rPr>
              <a:t>local and systemic administration of corticosteroids</a:t>
            </a:r>
          </a:p>
          <a:p>
            <a:r>
              <a:rPr lang="en-US" dirty="0" err="1">
                <a:latin typeface="Book Antiqua" pitchFamily="18" charset="0"/>
              </a:rPr>
              <a:t>aminosalicylates</a:t>
            </a:r>
            <a:endParaRPr lang="en-US" dirty="0">
              <a:latin typeface="Book Antiqua" pitchFamily="18" charset="0"/>
            </a:endParaRPr>
          </a:p>
          <a:p>
            <a:r>
              <a:rPr lang="en-US" dirty="0">
                <a:latin typeface="Book Antiqua" pitchFamily="18" charset="0"/>
              </a:rPr>
              <a:t>immunosuppressive drugs</a:t>
            </a:r>
          </a:p>
          <a:p>
            <a:r>
              <a:rPr lang="en-US" dirty="0">
                <a:latin typeface="Book Antiqua" pitchFamily="18" charset="0"/>
              </a:rPr>
              <a:t>biological therapy</a:t>
            </a:r>
          </a:p>
          <a:p>
            <a:r>
              <a:rPr lang="en-US" dirty="0">
                <a:latin typeface="Book Antiqua" pitchFamily="18" charset="0"/>
              </a:rPr>
              <a:t>antibiotics (</a:t>
            </a:r>
            <a:r>
              <a:rPr lang="en-US" dirty="0" err="1" smtClean="0">
                <a:latin typeface="Book Antiqua" pitchFamily="18" charset="0"/>
              </a:rPr>
              <a:t>tetracyclines</a:t>
            </a:r>
            <a:r>
              <a:rPr lang="en-US" dirty="0">
                <a:latin typeface="Book Antiqua" pitchFamily="18" charset="0"/>
              </a:rPr>
              <a:t>)</a:t>
            </a:r>
            <a:endParaRPr lang="sr-Cyrl-RS" dirty="0" smtClean="0">
              <a:latin typeface="Book Antiqua" pitchFamily="18" charset="0"/>
            </a:endParaRPr>
          </a:p>
          <a:p>
            <a:endParaRPr lang="sr-Cyrl-RS" dirty="0" smtClean="0"/>
          </a:p>
          <a:p>
            <a:endParaRPr lang="en-US" dirty="0"/>
          </a:p>
        </p:txBody>
      </p:sp>
    </p:spTree>
    <p:extLst>
      <p:ext uri="{BB962C8B-B14F-4D97-AF65-F5344CB8AC3E}">
        <p14:creationId xmlns:p14="http://schemas.microsoft.com/office/powerpoint/2010/main" val="32422887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95536" y="476672"/>
            <a:ext cx="8568952" cy="6264696"/>
          </a:xfrm>
        </p:spPr>
        <p:txBody>
          <a:bodyPr/>
          <a:lstStyle/>
          <a:p>
            <a:pPr marL="0" indent="0">
              <a:buNone/>
            </a:pPr>
            <a:r>
              <a:rPr lang="ru-RU" sz="2000" b="1" dirty="0" smtClean="0">
                <a:solidFill>
                  <a:schemeClr val="tx1"/>
                </a:solidFill>
                <a:latin typeface="Book Antiqua" pitchFamily="18" charset="0"/>
              </a:rPr>
              <a:t>        </a:t>
            </a:r>
            <a:r>
              <a:rPr lang="en-US" b="1" dirty="0">
                <a:solidFill>
                  <a:schemeClr val="tx1"/>
                </a:solidFill>
                <a:latin typeface="Book Antiqua" pitchFamily="18" charset="0"/>
              </a:rPr>
              <a:t>Oral manifestations of inflammatory bowel diseases</a:t>
            </a:r>
            <a:endParaRPr lang="ru-RU" b="1" dirty="0">
              <a:solidFill>
                <a:schemeClr val="tx1"/>
              </a:solidFill>
              <a:latin typeface="Book Antiqua" pitchFamily="18" charset="0"/>
            </a:endParaRPr>
          </a:p>
          <a:p>
            <a:pPr marL="0" indent="0">
              <a:buNone/>
            </a:pPr>
            <a:r>
              <a:rPr lang="ru-RU" b="1" dirty="0" smtClean="0">
                <a:solidFill>
                  <a:schemeClr val="tx1"/>
                </a:solidFill>
                <a:latin typeface="Book Antiqua" pitchFamily="18" charset="0"/>
              </a:rPr>
              <a:t> </a:t>
            </a:r>
          </a:p>
          <a:p>
            <a:r>
              <a:rPr lang="en-US" dirty="0">
                <a:latin typeface="Book Antiqua" pitchFamily="18" charset="0"/>
              </a:rPr>
              <a:t>in most patients, clinical remission of inflammatory bowel disease is associated with healing of oral lesions</a:t>
            </a:r>
          </a:p>
          <a:p>
            <a:r>
              <a:rPr lang="en-US" dirty="0">
                <a:latin typeface="Book Antiqua" pitchFamily="18" charset="0"/>
              </a:rPr>
              <a:t>local therapy includes </a:t>
            </a:r>
            <a:r>
              <a:rPr lang="en-US" dirty="0" err="1">
                <a:latin typeface="Book Antiqua" pitchFamily="18" charset="0"/>
              </a:rPr>
              <a:t>intralesional</a:t>
            </a:r>
            <a:r>
              <a:rPr lang="en-US" dirty="0">
                <a:latin typeface="Book Antiqua" pitchFamily="18" charset="0"/>
              </a:rPr>
              <a:t> injections, mouthwashes, and ointments</a:t>
            </a:r>
          </a:p>
          <a:p>
            <a:r>
              <a:rPr lang="en-US" dirty="0">
                <a:latin typeface="Book Antiqua" pitchFamily="18" charset="0"/>
              </a:rPr>
              <a:t>this approach usually begins with corticosteroid ointments and/or mouthwashes and </a:t>
            </a:r>
            <a:r>
              <a:rPr lang="en-US" dirty="0" err="1">
                <a:latin typeface="Book Antiqua" pitchFamily="18" charset="0"/>
              </a:rPr>
              <a:t>nonsteroidal</a:t>
            </a:r>
            <a:r>
              <a:rPr lang="en-US" dirty="0">
                <a:latin typeface="Book Antiqua" pitchFamily="18" charset="0"/>
              </a:rPr>
              <a:t> anti-inflammatory pastes</a:t>
            </a:r>
          </a:p>
          <a:p>
            <a:r>
              <a:rPr lang="en-US" dirty="0">
                <a:latin typeface="Book Antiqua" pitchFamily="18" charset="0"/>
              </a:rPr>
              <a:t>in case of no response - </a:t>
            </a:r>
            <a:r>
              <a:rPr lang="en-US" dirty="0" err="1">
                <a:latin typeface="Book Antiqua" pitchFamily="18" charset="0"/>
              </a:rPr>
              <a:t>intralesional</a:t>
            </a:r>
            <a:r>
              <a:rPr lang="en-US" dirty="0">
                <a:latin typeface="Book Antiqua" pitchFamily="18" charset="0"/>
              </a:rPr>
              <a:t> injection of corticosteroids</a:t>
            </a:r>
          </a:p>
          <a:p>
            <a:r>
              <a:rPr lang="en-US" dirty="0">
                <a:latin typeface="Book Antiqua" pitchFamily="18" charset="0"/>
              </a:rPr>
              <a:t>if the patient's symptoms do not improve, systemic treatment with corticosteroids is required</a:t>
            </a:r>
          </a:p>
        </p:txBody>
      </p:sp>
    </p:spTree>
    <p:extLst>
      <p:ext uri="{BB962C8B-B14F-4D97-AF65-F5344CB8AC3E}">
        <p14:creationId xmlns:p14="http://schemas.microsoft.com/office/powerpoint/2010/main" val="362147502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2060848"/>
            <a:ext cx="8568951" cy="4320480"/>
          </a:xfrm>
        </p:spPr>
        <p:txBody>
          <a:bodyPr>
            <a:normAutofit/>
          </a:bodyPr>
          <a:lstStyle/>
          <a:p>
            <a:pPr marL="0" indent="0">
              <a:buNone/>
            </a:pPr>
            <a:r>
              <a:rPr lang="ru-RU" dirty="0" smtClean="0">
                <a:latin typeface="Book Antiqua" pitchFamily="18" charset="0"/>
              </a:rPr>
              <a:t> </a:t>
            </a:r>
            <a:r>
              <a:rPr lang="en-US" b="1" dirty="0" smtClean="0">
                <a:latin typeface="Book Antiqua" pitchFamily="18" charset="0"/>
              </a:rPr>
              <a:t>Hydrocortisone </a:t>
            </a:r>
            <a:r>
              <a:rPr lang="en-US" b="1" dirty="0">
                <a:latin typeface="Book Antiqua" pitchFamily="18" charset="0"/>
              </a:rPr>
              <a:t>(cortisol)</a:t>
            </a:r>
          </a:p>
          <a:p>
            <a:r>
              <a:rPr lang="en-US" dirty="0">
                <a:latin typeface="Book Antiqua" pitchFamily="18" charset="0"/>
              </a:rPr>
              <a:t>a fast and short-acting corticosteroid,</a:t>
            </a:r>
          </a:p>
          <a:p>
            <a:r>
              <a:rPr lang="en-US" dirty="0">
                <a:latin typeface="Book Antiqua" pitchFamily="18" charset="0"/>
              </a:rPr>
              <a:t>belongs to the group of weak corticosteroids,</a:t>
            </a:r>
          </a:p>
          <a:p>
            <a:r>
              <a:rPr lang="en-US" dirty="0">
                <a:latin typeface="Book Antiqua" pitchFamily="18" charset="0"/>
              </a:rPr>
              <a:t>its advantage over other, synthetic corticosteroids is that it is quickly broken down in the skin itself and therefore cannot accumulate and create </a:t>
            </a:r>
            <a:r>
              <a:rPr lang="en-US" dirty="0" smtClean="0">
                <a:latin typeface="Book Antiqua" pitchFamily="18" charset="0"/>
              </a:rPr>
              <a:t>an amount that </a:t>
            </a:r>
            <a:r>
              <a:rPr lang="en-US" dirty="0">
                <a:latin typeface="Book Antiqua" pitchFamily="18" charset="0"/>
              </a:rPr>
              <a:t>would lead to dermatological and other side effects,</a:t>
            </a:r>
          </a:p>
          <a:p>
            <a:r>
              <a:rPr lang="en-US" dirty="0">
                <a:latin typeface="Book Antiqua" pitchFamily="18" charset="0"/>
              </a:rPr>
              <a:t>in various dermatological preparations it comes alone or in combinations with antibiotics or antiseptics.</a:t>
            </a:r>
          </a:p>
        </p:txBody>
      </p:sp>
      <p:sp>
        <p:nvSpPr>
          <p:cNvPr id="3" name="Naslov 2"/>
          <p:cNvSpPr>
            <a:spLocks noGrp="1"/>
          </p:cNvSpPr>
          <p:nvPr>
            <p:ph type="title"/>
          </p:nvPr>
        </p:nvSpPr>
        <p:spPr/>
        <p:txBody>
          <a:bodyPr>
            <a:normAutofit/>
          </a:bodyPr>
          <a:lstStyle/>
          <a:p>
            <a:r>
              <a:rPr lang="en-US" sz="2800" b="1" dirty="0">
                <a:solidFill>
                  <a:schemeClr val="tx1"/>
                </a:solidFill>
                <a:latin typeface="Book Antiqua" pitchFamily="18" charset="0"/>
              </a:rPr>
              <a:t>Corticosteroids for local use</a:t>
            </a:r>
          </a:p>
        </p:txBody>
      </p:sp>
    </p:spTree>
    <p:extLst>
      <p:ext uri="{BB962C8B-B14F-4D97-AF65-F5344CB8AC3E}">
        <p14:creationId xmlns:p14="http://schemas.microsoft.com/office/powerpoint/2010/main" val="36382656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467544" y="1556792"/>
            <a:ext cx="8280919" cy="4968552"/>
          </a:xfrm>
        </p:spPr>
        <p:txBody>
          <a:bodyPr>
            <a:normAutofit fontScale="92500" lnSpcReduction="10000"/>
          </a:bodyPr>
          <a:lstStyle/>
          <a:p>
            <a:pPr marL="0" indent="0">
              <a:buNone/>
            </a:pPr>
            <a:r>
              <a:rPr lang="en-US" b="1" dirty="0" err="1">
                <a:latin typeface="Book Antiqua" pitchFamily="18" charset="0"/>
              </a:rPr>
              <a:t>Alclomethasone</a:t>
            </a:r>
            <a:endParaRPr lang="en-US" b="1" dirty="0">
              <a:latin typeface="Book Antiqua" pitchFamily="18" charset="0"/>
            </a:endParaRPr>
          </a:p>
          <a:p>
            <a:r>
              <a:rPr lang="en-US" dirty="0" err="1">
                <a:latin typeface="Book Antiqua" pitchFamily="18" charset="0"/>
              </a:rPr>
              <a:t>Alclomethasone</a:t>
            </a:r>
            <a:r>
              <a:rPr lang="en-US" dirty="0">
                <a:latin typeface="Book Antiqua" pitchFamily="18" charset="0"/>
              </a:rPr>
              <a:t> is a synthetic corticosteroid used in the treatment of dermatological inflammations,</a:t>
            </a:r>
          </a:p>
          <a:p>
            <a:r>
              <a:rPr lang="en-US" dirty="0">
                <a:latin typeface="Book Antiqua" pitchFamily="18" charset="0"/>
              </a:rPr>
              <a:t>belongs to moderately strong corticosteroids,</a:t>
            </a:r>
          </a:p>
          <a:p>
            <a:r>
              <a:rPr lang="en-US" dirty="0">
                <a:latin typeface="Book Antiqua" pitchFamily="18" charset="0"/>
              </a:rPr>
              <a:t>in dermatological preparations it comes in the form of its ester </a:t>
            </a:r>
            <a:r>
              <a:rPr lang="en-US" dirty="0" err="1">
                <a:latin typeface="Book Antiqua" pitchFamily="18" charset="0"/>
              </a:rPr>
              <a:t>alclomethasone</a:t>
            </a:r>
            <a:r>
              <a:rPr lang="en-US" dirty="0">
                <a:latin typeface="Book Antiqua" pitchFamily="18" charset="0"/>
              </a:rPr>
              <a:t> </a:t>
            </a:r>
            <a:r>
              <a:rPr lang="en-US" dirty="0" err="1">
                <a:latin typeface="Book Antiqua" pitchFamily="18" charset="0"/>
              </a:rPr>
              <a:t>dipropionate</a:t>
            </a:r>
            <a:r>
              <a:rPr lang="en-US" dirty="0">
                <a:latin typeface="Book Antiqua" pitchFamily="18" charset="0"/>
              </a:rPr>
              <a:t>,</a:t>
            </a:r>
          </a:p>
          <a:p>
            <a:r>
              <a:rPr lang="en-US" dirty="0">
                <a:latin typeface="Book Antiqua" pitchFamily="18" charset="0"/>
              </a:rPr>
              <a:t>due to its weaker effect compared to other corticosteroids, it is used when skin inflammations are located on sensitive parts of the body (face, </a:t>
            </a:r>
            <a:r>
              <a:rPr lang="en-US" dirty="0" err="1">
                <a:latin typeface="Book Antiqua" pitchFamily="18" charset="0"/>
              </a:rPr>
              <a:t>intertriginous</a:t>
            </a:r>
            <a:r>
              <a:rPr lang="en-US" dirty="0">
                <a:latin typeface="Book Antiqua" pitchFamily="18" charset="0"/>
              </a:rPr>
              <a:t> areas), </a:t>
            </a:r>
            <a:endParaRPr lang="en-US" dirty="0" smtClean="0">
              <a:latin typeface="Book Antiqua" pitchFamily="18" charset="0"/>
            </a:endParaRPr>
          </a:p>
          <a:p>
            <a:r>
              <a:rPr lang="en-US" dirty="0" smtClean="0">
                <a:latin typeface="Book Antiqua" pitchFamily="18" charset="0"/>
              </a:rPr>
              <a:t>in </a:t>
            </a:r>
            <a:r>
              <a:rPr lang="en-US" dirty="0">
                <a:latin typeface="Book Antiqua" pitchFamily="18" charset="0"/>
              </a:rPr>
              <a:t>chronic </a:t>
            </a:r>
            <a:r>
              <a:rPr lang="en-US" dirty="0" err="1">
                <a:latin typeface="Book Antiqua" pitchFamily="18" charset="0"/>
              </a:rPr>
              <a:t>dermatoses</a:t>
            </a:r>
            <a:r>
              <a:rPr lang="en-US" dirty="0">
                <a:latin typeface="Book Antiqua" pitchFamily="18" charset="0"/>
              </a:rPr>
              <a:t> in patients with sensitive skin (children and the elderly), in the treatment of large skin surfaces, especially in children due to minimal systemic absorption and as a continuation of treatment started with strong corticosteroids for local application on the skin.</a:t>
            </a:r>
          </a:p>
        </p:txBody>
      </p:sp>
      <p:sp>
        <p:nvSpPr>
          <p:cNvPr id="3" name="Naslov 2"/>
          <p:cNvSpPr>
            <a:spLocks noGrp="1"/>
          </p:cNvSpPr>
          <p:nvPr>
            <p:ph type="title"/>
          </p:nvPr>
        </p:nvSpPr>
        <p:spPr/>
        <p:txBody>
          <a:bodyPr/>
          <a:lstStyle/>
          <a:p>
            <a:endParaRPr lang="en-US" dirty="0"/>
          </a:p>
        </p:txBody>
      </p:sp>
      <p:pic>
        <p:nvPicPr>
          <p:cNvPr id="921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8488" y="188639"/>
            <a:ext cx="3167336" cy="17816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170743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23814" y="2060848"/>
            <a:ext cx="8568951" cy="4968551"/>
          </a:xfrm>
        </p:spPr>
        <p:txBody>
          <a:bodyPr>
            <a:normAutofit fontScale="92500" lnSpcReduction="10000"/>
          </a:bodyPr>
          <a:lstStyle/>
          <a:p>
            <a:pPr marL="0" indent="0">
              <a:buNone/>
            </a:pPr>
            <a:r>
              <a:rPr lang="en-US" b="1" dirty="0">
                <a:latin typeface="Book Antiqua" pitchFamily="18" charset="0"/>
              </a:rPr>
              <a:t>Betamethasone</a:t>
            </a:r>
          </a:p>
          <a:p>
            <a:r>
              <a:rPr lang="en-US" dirty="0">
                <a:latin typeface="Book Antiqua" pitchFamily="18" charset="0"/>
              </a:rPr>
              <a:t>betamethasone is one of the most important topical corticosteroids,</a:t>
            </a:r>
          </a:p>
          <a:p>
            <a:r>
              <a:rPr lang="en-US" dirty="0">
                <a:latin typeface="Book Antiqua" pitchFamily="18" charset="0"/>
              </a:rPr>
              <a:t>belongs to synthetic corticosteroids,</a:t>
            </a:r>
          </a:p>
          <a:p>
            <a:r>
              <a:rPr lang="en-US" dirty="0">
                <a:latin typeface="Book Antiqua" pitchFamily="18" charset="0"/>
              </a:rPr>
              <a:t>like </a:t>
            </a:r>
            <a:r>
              <a:rPr lang="en-US" dirty="0" err="1">
                <a:latin typeface="Book Antiqua" pitchFamily="18" charset="0"/>
              </a:rPr>
              <a:t>alclomethasone</a:t>
            </a:r>
            <a:r>
              <a:rPr lang="en-US" dirty="0">
                <a:latin typeface="Book Antiqua" pitchFamily="18" charset="0"/>
              </a:rPr>
              <a:t>, it also contains fluorine in its structure, but unlike </a:t>
            </a:r>
            <a:r>
              <a:rPr lang="en-US" dirty="0" err="1">
                <a:latin typeface="Book Antiqua" pitchFamily="18" charset="0"/>
              </a:rPr>
              <a:t>alclomethasone</a:t>
            </a:r>
            <a:r>
              <a:rPr lang="en-US" dirty="0">
                <a:latin typeface="Book Antiqua" pitchFamily="18" charset="0"/>
              </a:rPr>
              <a:t>, it does not contain chlorine,</a:t>
            </a:r>
          </a:p>
          <a:p>
            <a:r>
              <a:rPr lang="en-US" dirty="0">
                <a:latin typeface="Book Antiqua" pitchFamily="18" charset="0"/>
              </a:rPr>
              <a:t>its anti-inflammatory action is 30 times stronger than the action of cortisol,</a:t>
            </a:r>
          </a:p>
          <a:p>
            <a:r>
              <a:rPr lang="en-US" dirty="0">
                <a:latin typeface="Book Antiqua" pitchFamily="18" charset="0"/>
              </a:rPr>
              <a:t>in dermatological preparations it comes in various forms - as an ester - of </a:t>
            </a:r>
            <a:r>
              <a:rPr lang="en-US" dirty="0" err="1">
                <a:latin typeface="Book Antiqua" pitchFamily="18" charset="0"/>
              </a:rPr>
              <a:t>dipropionate</a:t>
            </a:r>
            <a:r>
              <a:rPr lang="en-US" dirty="0">
                <a:latin typeface="Book Antiqua" pitchFamily="18" charset="0"/>
              </a:rPr>
              <a:t>, acetate, benzoate, </a:t>
            </a:r>
            <a:r>
              <a:rPr lang="en-US" dirty="0" err="1">
                <a:latin typeface="Book Antiqua" pitchFamily="18" charset="0"/>
              </a:rPr>
              <a:t>valerate</a:t>
            </a:r>
            <a:r>
              <a:rPr lang="en-US" dirty="0">
                <a:latin typeface="Book Antiqua" pitchFamily="18" charset="0"/>
              </a:rPr>
              <a:t>,</a:t>
            </a:r>
          </a:p>
          <a:p>
            <a:r>
              <a:rPr lang="en-US" dirty="0">
                <a:latin typeface="Book Antiqua" pitchFamily="18" charset="0"/>
              </a:rPr>
              <a:t>in dermatological preparations it comes alone or in combination with various antibiotics, antiseptics, </a:t>
            </a:r>
            <a:r>
              <a:rPr lang="en-US" dirty="0" err="1">
                <a:latin typeface="Book Antiqua" pitchFamily="18" charset="0"/>
              </a:rPr>
              <a:t>keratolytics</a:t>
            </a:r>
            <a:r>
              <a:rPr lang="en-US" dirty="0">
                <a:latin typeface="Book Antiqua" pitchFamily="18" charset="0"/>
              </a:rPr>
              <a:t>, </a:t>
            </a:r>
            <a:r>
              <a:rPr lang="en-US" dirty="0" err="1">
                <a:latin typeface="Book Antiqua" pitchFamily="18" charset="0"/>
              </a:rPr>
              <a:t>keratoplastics</a:t>
            </a:r>
            <a:r>
              <a:rPr lang="en-US" dirty="0">
                <a:latin typeface="Book Antiqua" pitchFamily="18" charset="0"/>
              </a:rPr>
              <a:t>, antifungals, </a:t>
            </a:r>
            <a:r>
              <a:rPr lang="en-US" dirty="0" err="1">
                <a:latin typeface="Book Antiqua" pitchFamily="18" charset="0"/>
              </a:rPr>
              <a:t>antipsoriatics</a:t>
            </a:r>
            <a:r>
              <a:rPr lang="en-US" dirty="0">
                <a:latin typeface="Book Antiqua" pitchFamily="18" charset="0"/>
              </a:rPr>
              <a:t>, chemotherapeutics, etc.</a:t>
            </a:r>
          </a:p>
          <a:p>
            <a:r>
              <a:rPr lang="en-US" dirty="0">
                <a:latin typeface="Book Antiqua" pitchFamily="18" charset="0"/>
              </a:rPr>
              <a:t>the duration of treatment must not be longer than 3 weeks.</a:t>
            </a:r>
          </a:p>
        </p:txBody>
      </p:sp>
      <p:sp>
        <p:nvSpPr>
          <p:cNvPr id="3" name="Naslov 2"/>
          <p:cNvSpPr>
            <a:spLocks noGrp="1"/>
          </p:cNvSpPr>
          <p:nvPr>
            <p:ph type="title"/>
          </p:nvPr>
        </p:nvSpPr>
        <p:spPr/>
        <p:txBody>
          <a:bodyPr/>
          <a:lstStyle/>
          <a:p>
            <a:endParaRPr lang="en-US" dirty="0"/>
          </a:p>
        </p:txBody>
      </p:sp>
      <p:pic>
        <p:nvPicPr>
          <p:cNvPr id="819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76451" y="404664"/>
            <a:ext cx="2816313" cy="15841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6184315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323528" y="1556792"/>
            <a:ext cx="8424935" cy="5400600"/>
          </a:xfrm>
        </p:spPr>
        <p:txBody>
          <a:bodyPr>
            <a:normAutofit/>
          </a:bodyPr>
          <a:lstStyle/>
          <a:p>
            <a:pPr marL="0" indent="0">
              <a:buNone/>
            </a:pPr>
            <a:r>
              <a:rPr lang="en-US" b="1" dirty="0" err="1">
                <a:latin typeface="Book Antiqua" pitchFamily="18" charset="0"/>
              </a:rPr>
              <a:t>Flumethasone</a:t>
            </a:r>
            <a:endParaRPr lang="en-US" b="1" dirty="0">
              <a:latin typeface="Book Antiqua" pitchFamily="18" charset="0"/>
            </a:endParaRPr>
          </a:p>
          <a:p>
            <a:r>
              <a:rPr lang="en-US" dirty="0" smtClean="0">
                <a:latin typeface="Book Antiqua" pitchFamily="18" charset="0"/>
              </a:rPr>
              <a:t>a moderately </a:t>
            </a:r>
            <a:r>
              <a:rPr lang="en-US" dirty="0">
                <a:latin typeface="Book Antiqua" pitchFamily="18" charset="0"/>
              </a:rPr>
              <a:t>strong, double-fluorinated corticosteroid ester of medium strength with anti-inflammatory, antipruritic, and vasoconstrictor effects.</a:t>
            </a:r>
          </a:p>
          <a:p>
            <a:r>
              <a:rPr lang="en-US" dirty="0">
                <a:latin typeface="Book Antiqua" pitchFamily="18" charset="0"/>
              </a:rPr>
              <a:t>in dermatological preparations it comes in the form of a salt with </a:t>
            </a:r>
            <a:r>
              <a:rPr lang="en-US" dirty="0" err="1">
                <a:latin typeface="Book Antiqua" pitchFamily="18" charset="0"/>
              </a:rPr>
              <a:t>pivalate</a:t>
            </a:r>
            <a:r>
              <a:rPr lang="en-US" dirty="0">
                <a:latin typeface="Book Antiqua" pitchFamily="18" charset="0"/>
              </a:rPr>
              <a:t> </a:t>
            </a:r>
            <a:r>
              <a:rPr lang="en-US" dirty="0" smtClean="0">
                <a:latin typeface="Book Antiqua" pitchFamily="18" charset="0"/>
              </a:rPr>
              <a:t>acid, thereby </a:t>
            </a:r>
            <a:r>
              <a:rPr lang="en-US" dirty="0">
                <a:latin typeface="Book Antiqua" pitchFamily="18" charset="0"/>
              </a:rPr>
              <a:t>achieving its concentration at the place of application.</a:t>
            </a:r>
          </a:p>
          <a:p>
            <a:r>
              <a:rPr lang="en-US" dirty="0">
                <a:latin typeface="Book Antiqua" pitchFamily="18" charset="0"/>
              </a:rPr>
              <a:t>such a feature enables it to act quickly at the site of application, thereby removing inflammation and discomfort</a:t>
            </a:r>
          </a:p>
          <a:p>
            <a:r>
              <a:rPr lang="en-US" dirty="0">
                <a:latin typeface="Book Antiqua" pitchFamily="18" charset="0"/>
              </a:rPr>
              <a:t>it is used alone or in combination with antiseptics, antibiotics and </a:t>
            </a:r>
            <a:r>
              <a:rPr lang="en-US" dirty="0" err="1">
                <a:latin typeface="Book Antiqua" pitchFamily="18" charset="0"/>
              </a:rPr>
              <a:t>keratolytics</a:t>
            </a:r>
            <a:endParaRPr lang="en-US" dirty="0">
              <a:latin typeface="Book Antiqua" pitchFamily="18" charset="0"/>
            </a:endParaRPr>
          </a:p>
        </p:txBody>
      </p:sp>
      <p:sp>
        <p:nvSpPr>
          <p:cNvPr id="3" name="Naslov 2"/>
          <p:cNvSpPr>
            <a:spLocks noGrp="1"/>
          </p:cNvSpPr>
          <p:nvPr>
            <p:ph type="title"/>
          </p:nvPr>
        </p:nvSpPr>
        <p:spPr>
          <a:xfrm>
            <a:off x="395536" y="332656"/>
            <a:ext cx="8229600" cy="1252728"/>
          </a:xfrm>
        </p:spPr>
        <p:txBody>
          <a:bodyPr/>
          <a:lstStyle/>
          <a:p>
            <a:endParaRPr lang="en-US" dirty="0"/>
          </a:p>
        </p:txBody>
      </p:sp>
    </p:spTree>
    <p:extLst>
      <p:ext uri="{BB962C8B-B14F-4D97-AF65-F5344CB8AC3E}">
        <p14:creationId xmlns:p14="http://schemas.microsoft.com/office/powerpoint/2010/main" val="34877194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467544" y="1484784"/>
            <a:ext cx="8280919" cy="5184576"/>
          </a:xfrm>
        </p:spPr>
        <p:txBody>
          <a:bodyPr/>
          <a:lstStyle/>
          <a:p>
            <a:pPr marL="0" indent="0">
              <a:buNone/>
            </a:pPr>
            <a:r>
              <a:rPr lang="en-US" b="1" dirty="0" err="1">
                <a:latin typeface="Book Antiqua" pitchFamily="18" charset="0"/>
              </a:rPr>
              <a:t>Mometasone</a:t>
            </a:r>
            <a:endParaRPr lang="en-US" b="1" dirty="0">
              <a:latin typeface="Book Antiqua" pitchFamily="18" charset="0"/>
            </a:endParaRPr>
          </a:p>
          <a:p>
            <a:r>
              <a:rPr lang="en-US" dirty="0" smtClean="0">
                <a:latin typeface="Book Antiqua" pitchFamily="18" charset="0"/>
              </a:rPr>
              <a:t>a </a:t>
            </a:r>
            <a:r>
              <a:rPr lang="en-US" dirty="0">
                <a:latin typeface="Book Antiqua" pitchFamily="18" charset="0"/>
              </a:rPr>
              <a:t>synthetic </a:t>
            </a:r>
            <a:r>
              <a:rPr lang="en-US" dirty="0" smtClean="0">
                <a:latin typeface="Book Antiqua" pitchFamily="18" charset="0"/>
              </a:rPr>
              <a:t>corticosteroid different </a:t>
            </a:r>
            <a:r>
              <a:rPr lang="en-US" dirty="0">
                <a:latin typeface="Book Antiqua" pitchFamily="18" charset="0"/>
              </a:rPr>
              <a:t>from other corticosteroids because it contains chlorine outside the steroid nucleus</a:t>
            </a:r>
          </a:p>
          <a:p>
            <a:r>
              <a:rPr lang="en-US" dirty="0">
                <a:latin typeface="Book Antiqua" pitchFamily="18" charset="0"/>
              </a:rPr>
              <a:t>dermatological preparations come in the form of an ester, </a:t>
            </a:r>
            <a:r>
              <a:rPr lang="en-US" dirty="0" err="1">
                <a:latin typeface="Book Antiqua" pitchFamily="18" charset="0"/>
              </a:rPr>
              <a:t>mometasone</a:t>
            </a:r>
            <a:r>
              <a:rPr lang="en-US" dirty="0">
                <a:latin typeface="Book Antiqua" pitchFamily="18" charset="0"/>
              </a:rPr>
              <a:t> </a:t>
            </a:r>
            <a:r>
              <a:rPr lang="en-US" dirty="0" err="1">
                <a:latin typeface="Book Antiqua" pitchFamily="18" charset="0"/>
              </a:rPr>
              <a:t>furoate</a:t>
            </a:r>
            <a:r>
              <a:rPr lang="en-US" dirty="0">
                <a:latin typeface="Book Antiqua" pitchFamily="18" charset="0"/>
              </a:rPr>
              <a:t>.</a:t>
            </a:r>
          </a:p>
          <a:p>
            <a:r>
              <a:rPr lang="en-US" dirty="0">
                <a:latin typeface="Book Antiqua" pitchFamily="18" charset="0"/>
              </a:rPr>
              <a:t>according to its strength, it belongs to the group of strong corticosteroids and is slightly stronger than betamethasone. It is used in the form of ointments, creams and lotions</a:t>
            </a:r>
          </a:p>
        </p:txBody>
      </p:sp>
      <p:sp>
        <p:nvSpPr>
          <p:cNvPr id="3" name="Naslov 2"/>
          <p:cNvSpPr>
            <a:spLocks noGrp="1"/>
          </p:cNvSpPr>
          <p:nvPr>
            <p:ph type="title"/>
          </p:nvPr>
        </p:nvSpPr>
        <p:spPr/>
        <p:txBody>
          <a:bodyPr/>
          <a:lstStyle/>
          <a:p>
            <a:endParaRPr lang="en-US"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48504" y="4992638"/>
            <a:ext cx="2667000" cy="1714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51462" y="5077560"/>
            <a:ext cx="1316682" cy="17555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281335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251520" y="1340768"/>
            <a:ext cx="8712968" cy="5472608"/>
          </a:xfrm>
        </p:spPr>
        <p:txBody>
          <a:bodyPr>
            <a:normAutofit fontScale="92500"/>
          </a:bodyPr>
          <a:lstStyle/>
          <a:p>
            <a:pPr algn="just"/>
            <a:r>
              <a:rPr lang="en-US" dirty="0">
                <a:latin typeface="Book Antiqua" pitchFamily="18" charset="0"/>
              </a:rPr>
              <a:t>The first therapeutic goal is to achieve disease remission, while the second therapeutic goal is to maintain remission (prevention of disease relapse) with as few side effects as possible</a:t>
            </a:r>
            <a:r>
              <a:rPr lang="en-US" dirty="0" smtClean="0">
                <a:latin typeface="Book Antiqua" pitchFamily="18" charset="0"/>
              </a:rPr>
              <a:t>.</a:t>
            </a:r>
            <a:endParaRPr lang="en-US" dirty="0">
              <a:latin typeface="Book Antiqua" pitchFamily="18" charset="0"/>
            </a:endParaRPr>
          </a:p>
          <a:p>
            <a:pPr algn="just"/>
            <a:r>
              <a:rPr lang="en-US" dirty="0">
                <a:latin typeface="Book Antiqua" pitchFamily="18" charset="0"/>
              </a:rPr>
              <a:t>Therefore, today, an individualized approach is suggested in the treatment of patients with inflammatory bowel diseases, where the patient should be encouraged to actively participate in making decisions about the choice of therapy</a:t>
            </a:r>
            <a:r>
              <a:rPr lang="en-US" dirty="0" smtClean="0">
                <a:latin typeface="Book Antiqua" pitchFamily="18" charset="0"/>
              </a:rPr>
              <a:t>.</a:t>
            </a:r>
            <a:endParaRPr lang="en-US" dirty="0">
              <a:latin typeface="Book Antiqua" pitchFamily="18" charset="0"/>
            </a:endParaRPr>
          </a:p>
          <a:p>
            <a:pPr algn="just"/>
            <a:r>
              <a:rPr lang="en-US" dirty="0">
                <a:latin typeface="Book Antiqua" pitchFamily="18" charset="0"/>
              </a:rPr>
              <a:t>The ultimate goal of treatment is to reduce and/or stop inflammation at the level of the digestive tract mucosa, i.e. mucosa healing, which leads to withdrawal of disease symptoms and long-term remission with a significant reduction in the risk of developing disease complications</a:t>
            </a:r>
            <a:r>
              <a:rPr lang="en-US" dirty="0" smtClean="0">
                <a:latin typeface="Book Antiqua" pitchFamily="18" charset="0"/>
              </a:rPr>
              <a:t>.</a:t>
            </a:r>
          </a:p>
          <a:p>
            <a:pPr algn="just"/>
            <a:r>
              <a:rPr lang="en-US" dirty="0">
                <a:latin typeface="Book Antiqua" pitchFamily="18" charset="0"/>
              </a:rPr>
              <a:t>In the last few years, the term "deep remission" is often used, which implies the existence of clinical remission with complete healing of the mucosa.</a:t>
            </a:r>
            <a:endParaRPr lang="en-US" dirty="0" smtClean="0">
              <a:latin typeface="Book Antiqua" pitchFamily="18" charset="0"/>
            </a:endParaRPr>
          </a:p>
        </p:txBody>
      </p:sp>
      <p:sp>
        <p:nvSpPr>
          <p:cNvPr id="3" name="Naslov 2"/>
          <p:cNvSpPr>
            <a:spLocks noGrp="1"/>
          </p:cNvSpPr>
          <p:nvPr>
            <p:ph type="title"/>
          </p:nvPr>
        </p:nvSpPr>
        <p:spPr>
          <a:xfrm>
            <a:off x="432375" y="293077"/>
            <a:ext cx="8229600" cy="1252728"/>
          </a:xfrm>
        </p:spPr>
        <p:txBody>
          <a:bodyPr>
            <a:normAutofit/>
          </a:bodyPr>
          <a:lstStyle/>
          <a:p>
            <a:pPr marL="274320" lvl="0" indent="-274320">
              <a:spcBef>
                <a:spcPct val="20000"/>
              </a:spcBef>
            </a:pPr>
            <a:r>
              <a:rPr lang="en-US" sz="2400" b="1" dirty="0">
                <a:solidFill>
                  <a:schemeClr val="tx1"/>
                </a:solidFill>
                <a:latin typeface="Book Antiqua" pitchFamily="18" charset="0"/>
              </a:rPr>
              <a:t>Therapeutic </a:t>
            </a:r>
            <a:r>
              <a:rPr lang="en-US" sz="2400" b="1" dirty="0" smtClean="0">
                <a:solidFill>
                  <a:schemeClr val="tx1"/>
                </a:solidFill>
                <a:latin typeface="Book Antiqua" pitchFamily="18" charset="0"/>
              </a:rPr>
              <a:t>goals in </a:t>
            </a:r>
            <a:r>
              <a:rPr lang="en-US" sz="2400" b="1" dirty="0">
                <a:solidFill>
                  <a:schemeClr val="tx1"/>
                </a:solidFill>
                <a:latin typeface="Book Antiqua" pitchFamily="18" charset="0"/>
              </a:rPr>
              <a:t>inflammatory bowel diseases</a:t>
            </a:r>
          </a:p>
        </p:txBody>
      </p:sp>
    </p:spTree>
    <p:extLst>
      <p:ext uri="{BB962C8B-B14F-4D97-AF65-F5344CB8AC3E}">
        <p14:creationId xmlns:p14="http://schemas.microsoft.com/office/powerpoint/2010/main" val="4226699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827584" y="1772816"/>
            <a:ext cx="7408333" cy="4752528"/>
          </a:xfrm>
        </p:spPr>
        <p:txBody>
          <a:bodyPr>
            <a:normAutofit/>
          </a:bodyPr>
          <a:lstStyle/>
          <a:p>
            <a:pPr marL="0" indent="0">
              <a:spcAft>
                <a:spcPts val="0"/>
              </a:spcAft>
              <a:buNone/>
            </a:pPr>
            <a:r>
              <a:rPr lang="en-US" dirty="0">
                <a:latin typeface="Book Antiqua" pitchFamily="18" charset="0"/>
              </a:rPr>
              <a:t>The therapeutic approach in inflammatory bowel diseases includes the use of:</a:t>
            </a:r>
          </a:p>
          <a:p>
            <a:r>
              <a:rPr lang="en-US" b="1" dirty="0" err="1" smtClean="0">
                <a:latin typeface="Book Antiqua" pitchFamily="18" charset="0"/>
              </a:rPr>
              <a:t>aminosalicylates</a:t>
            </a:r>
            <a:r>
              <a:rPr lang="en-US" b="1" dirty="0" smtClean="0">
                <a:latin typeface="Book Antiqua" pitchFamily="18" charset="0"/>
              </a:rPr>
              <a:t>,</a:t>
            </a:r>
            <a:endParaRPr lang="en-US" b="1" dirty="0">
              <a:latin typeface="Book Antiqua" pitchFamily="18" charset="0"/>
            </a:endParaRPr>
          </a:p>
          <a:p>
            <a:r>
              <a:rPr lang="en-US" b="1" dirty="0">
                <a:latin typeface="Book Antiqua" pitchFamily="18" charset="0"/>
              </a:rPr>
              <a:t>antibiotics</a:t>
            </a:r>
          </a:p>
          <a:p>
            <a:r>
              <a:rPr lang="en-US" b="1" dirty="0">
                <a:latin typeface="Book Antiqua" pitchFamily="18" charset="0"/>
              </a:rPr>
              <a:t>corticosteroids,</a:t>
            </a:r>
          </a:p>
          <a:p>
            <a:r>
              <a:rPr lang="en-US" b="1" dirty="0" err="1">
                <a:latin typeface="Book Antiqua" pitchFamily="18" charset="0"/>
              </a:rPr>
              <a:t>immunosuppressants</a:t>
            </a:r>
            <a:r>
              <a:rPr lang="en-US" b="1" dirty="0">
                <a:latin typeface="Book Antiqua" pitchFamily="18" charset="0"/>
              </a:rPr>
              <a:t> and </a:t>
            </a:r>
            <a:r>
              <a:rPr lang="en-US" b="1" dirty="0" err="1">
                <a:latin typeface="Book Antiqua" pitchFamily="18" charset="0"/>
              </a:rPr>
              <a:t>immunomodulators</a:t>
            </a:r>
            <a:r>
              <a:rPr lang="en-US" b="1" dirty="0">
                <a:latin typeface="Book Antiqua" pitchFamily="18" charset="0"/>
              </a:rPr>
              <a:t> (</a:t>
            </a:r>
            <a:r>
              <a:rPr lang="en-US" b="1" dirty="0" err="1">
                <a:latin typeface="Book Antiqua" pitchFamily="18" charset="0"/>
              </a:rPr>
              <a:t>thiopurines</a:t>
            </a:r>
            <a:r>
              <a:rPr lang="en-US" b="1" dirty="0">
                <a:latin typeface="Book Antiqua" pitchFamily="18" charset="0"/>
              </a:rPr>
              <a:t>, methotrexate and cyclosporine),</a:t>
            </a:r>
          </a:p>
          <a:p>
            <a:r>
              <a:rPr lang="en-US" b="1" dirty="0" smtClean="0">
                <a:latin typeface="Book Antiqua" pitchFamily="18" charset="0"/>
              </a:rPr>
              <a:t>biologic </a:t>
            </a:r>
            <a:r>
              <a:rPr lang="en-US" b="1" dirty="0">
                <a:latin typeface="Book Antiqua" pitchFamily="18" charset="0"/>
              </a:rPr>
              <a:t>drugs</a:t>
            </a:r>
          </a:p>
          <a:p>
            <a:pPr marL="0" indent="0">
              <a:spcAft>
                <a:spcPts val="0"/>
              </a:spcAft>
              <a:buNone/>
            </a:pPr>
            <a:endParaRPr lang="en-US" dirty="0">
              <a:latin typeface="Book Antiqua" pitchFamily="18" charset="0"/>
            </a:endParaRPr>
          </a:p>
        </p:txBody>
      </p:sp>
      <p:sp>
        <p:nvSpPr>
          <p:cNvPr id="2" name="Naslov 1"/>
          <p:cNvSpPr>
            <a:spLocks noGrp="1"/>
          </p:cNvSpPr>
          <p:nvPr>
            <p:ph type="title"/>
          </p:nvPr>
        </p:nvSpPr>
        <p:spPr/>
        <p:txBody>
          <a:bodyPr/>
          <a:lstStyle/>
          <a:p>
            <a:endParaRPr lang="en-US"/>
          </a:p>
        </p:txBody>
      </p:sp>
    </p:spTree>
    <p:extLst>
      <p:ext uri="{BB962C8B-B14F-4D97-AF65-F5344CB8AC3E}">
        <p14:creationId xmlns:p14="http://schemas.microsoft.com/office/powerpoint/2010/main" val="10486621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Aloi, et al. (2014). https://doi.org/10.1038/nrgastro.2013.15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8737" y="1227312"/>
            <a:ext cx="8856862" cy="561662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0835793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251520" y="1052736"/>
            <a:ext cx="8784976" cy="5805264"/>
          </a:xfrm>
        </p:spPr>
        <p:txBody>
          <a:bodyPr>
            <a:normAutofit fontScale="25000" lnSpcReduction="20000"/>
          </a:bodyPr>
          <a:lstStyle/>
          <a:p>
            <a:pPr marL="0" indent="0" algn="just">
              <a:buNone/>
            </a:pPr>
            <a:r>
              <a:rPr lang="en-US" sz="8000" dirty="0" smtClean="0">
                <a:solidFill>
                  <a:schemeClr val="tx1"/>
                </a:solidFill>
                <a:latin typeface="Book Antiqua" pitchFamily="18" charset="0"/>
              </a:rPr>
              <a:t>- drugs </a:t>
            </a:r>
            <a:r>
              <a:rPr lang="en-US" sz="8000" dirty="0">
                <a:solidFill>
                  <a:schemeClr val="tx1"/>
                </a:solidFill>
                <a:latin typeface="Book Antiqua" pitchFamily="18" charset="0"/>
              </a:rPr>
              <a:t>containing 5-aminosalicylic acid (5-ASA) are the basis of the therapy of inflammatory bowel diseases</a:t>
            </a:r>
          </a:p>
          <a:p>
            <a:pPr marL="0" indent="0" algn="just">
              <a:buNone/>
            </a:pPr>
            <a:r>
              <a:rPr lang="en-US" sz="8000" b="1" dirty="0">
                <a:solidFill>
                  <a:schemeClr val="tx1"/>
                </a:solidFill>
                <a:latin typeface="Book Antiqua" pitchFamily="18" charset="0"/>
              </a:rPr>
              <a:t>M</a:t>
            </a:r>
            <a:r>
              <a:rPr lang="en-US" sz="8000" b="1" dirty="0" smtClean="0">
                <a:solidFill>
                  <a:schemeClr val="tx1"/>
                </a:solidFill>
                <a:latin typeface="Book Antiqua" pitchFamily="18" charset="0"/>
              </a:rPr>
              <a:t>echanism </a:t>
            </a:r>
            <a:r>
              <a:rPr lang="en-US" sz="8000" b="1" dirty="0">
                <a:solidFill>
                  <a:schemeClr val="tx1"/>
                </a:solidFill>
                <a:latin typeface="Book Antiqua" pitchFamily="18" charset="0"/>
              </a:rPr>
              <a:t>of action</a:t>
            </a:r>
            <a:r>
              <a:rPr lang="en-US" sz="8000" dirty="0">
                <a:solidFill>
                  <a:schemeClr val="tx1"/>
                </a:solidFill>
                <a:latin typeface="Book Antiqua" pitchFamily="18" charset="0"/>
              </a:rPr>
              <a:t> - interfere with the biosynthesis of inflammatory mediators - inhibit the production of prostaglandins, </a:t>
            </a:r>
            <a:r>
              <a:rPr lang="en-US" sz="8000" dirty="0" err="1">
                <a:solidFill>
                  <a:schemeClr val="tx1"/>
                </a:solidFill>
                <a:latin typeface="Book Antiqua" pitchFamily="18" charset="0"/>
              </a:rPr>
              <a:t>leukotrienes</a:t>
            </a:r>
            <a:r>
              <a:rPr lang="en-US" sz="8000" dirty="0">
                <a:solidFill>
                  <a:schemeClr val="tx1"/>
                </a:solidFill>
                <a:latin typeface="Book Antiqua" pitchFamily="18" charset="0"/>
              </a:rPr>
              <a:t> and inflammatory cytokines.</a:t>
            </a:r>
          </a:p>
          <a:p>
            <a:pPr marL="0" indent="0" algn="just">
              <a:buNone/>
            </a:pPr>
            <a:r>
              <a:rPr lang="en-US" sz="8000" dirty="0" err="1">
                <a:solidFill>
                  <a:schemeClr val="tx1"/>
                </a:solidFill>
                <a:latin typeface="Book Antiqua" pitchFamily="18" charset="0"/>
              </a:rPr>
              <a:t>Aminosalicylates</a:t>
            </a:r>
            <a:r>
              <a:rPr lang="en-US" sz="8000" dirty="0">
                <a:solidFill>
                  <a:schemeClr val="tx1"/>
                </a:solidFill>
                <a:latin typeface="Book Antiqua" pitchFamily="18" charset="0"/>
              </a:rPr>
              <a:t> include:</a:t>
            </a:r>
          </a:p>
          <a:p>
            <a:pPr marL="0" indent="0" algn="just">
              <a:buNone/>
            </a:pPr>
            <a:r>
              <a:rPr lang="en-US" sz="8000" b="1" dirty="0" err="1">
                <a:solidFill>
                  <a:schemeClr val="tx1"/>
                </a:solidFill>
                <a:latin typeface="Book Antiqua" pitchFamily="18" charset="0"/>
              </a:rPr>
              <a:t>mesalazine</a:t>
            </a:r>
            <a:r>
              <a:rPr lang="en-US" sz="8000" b="1" dirty="0">
                <a:solidFill>
                  <a:schemeClr val="tx1"/>
                </a:solidFill>
                <a:latin typeface="Book Antiqua" pitchFamily="18" charset="0"/>
              </a:rPr>
              <a:t> (5-ASA),</a:t>
            </a:r>
          </a:p>
          <a:p>
            <a:pPr marL="0" indent="0" algn="just">
              <a:buNone/>
            </a:pPr>
            <a:r>
              <a:rPr lang="en-US" sz="8000" b="1" dirty="0">
                <a:solidFill>
                  <a:schemeClr val="tx1"/>
                </a:solidFill>
                <a:latin typeface="Book Antiqua" pitchFamily="18" charset="0"/>
              </a:rPr>
              <a:t>sulfasalazine</a:t>
            </a:r>
          </a:p>
          <a:p>
            <a:pPr marL="0" indent="0" algn="just">
              <a:buNone/>
            </a:pPr>
            <a:r>
              <a:rPr lang="en-US" sz="8000" dirty="0">
                <a:solidFill>
                  <a:schemeClr val="tx1"/>
                </a:solidFill>
                <a:latin typeface="Book Antiqua" pitchFamily="18" charset="0"/>
              </a:rPr>
              <a:t>and drugs of the second generation that contain 5-ASA in their composition:</a:t>
            </a:r>
          </a:p>
          <a:p>
            <a:pPr marL="0" indent="0" algn="just">
              <a:buNone/>
            </a:pPr>
            <a:r>
              <a:rPr lang="en-US" sz="8000" b="1" dirty="0" err="1">
                <a:solidFill>
                  <a:schemeClr val="tx1"/>
                </a:solidFill>
                <a:latin typeface="Book Antiqua" pitchFamily="18" charset="0"/>
              </a:rPr>
              <a:t>olsalazine</a:t>
            </a:r>
            <a:endParaRPr lang="en-US" sz="8000" b="1" dirty="0">
              <a:solidFill>
                <a:schemeClr val="tx1"/>
              </a:solidFill>
              <a:latin typeface="Book Antiqua" pitchFamily="18" charset="0"/>
            </a:endParaRPr>
          </a:p>
          <a:p>
            <a:pPr marL="0" indent="0" algn="just">
              <a:buNone/>
            </a:pPr>
            <a:r>
              <a:rPr lang="en-US" sz="8000" b="1" dirty="0" err="1" smtClean="0">
                <a:solidFill>
                  <a:schemeClr val="tx1"/>
                </a:solidFill>
                <a:latin typeface="Book Antiqua" pitchFamily="18" charset="0"/>
              </a:rPr>
              <a:t>balsalazide</a:t>
            </a:r>
            <a:endParaRPr lang="en-US" sz="8000" b="1" dirty="0" smtClean="0">
              <a:solidFill>
                <a:schemeClr val="tx1"/>
              </a:solidFill>
              <a:latin typeface="Book Antiqua" pitchFamily="18" charset="0"/>
            </a:endParaRPr>
          </a:p>
          <a:p>
            <a:pPr marL="0" indent="0" algn="just">
              <a:buNone/>
            </a:pPr>
            <a:endParaRPr lang="en-US" sz="8000" b="1" dirty="0" smtClean="0">
              <a:solidFill>
                <a:schemeClr val="tx1"/>
              </a:solidFill>
              <a:latin typeface="Book Antiqua" pitchFamily="18" charset="0"/>
            </a:endParaRPr>
          </a:p>
          <a:p>
            <a:pPr marL="0" indent="0" algn="just">
              <a:buNone/>
            </a:pPr>
            <a:r>
              <a:rPr lang="en-US" sz="8000" dirty="0">
                <a:solidFill>
                  <a:schemeClr val="tx1"/>
                </a:solidFill>
                <a:latin typeface="Book Antiqua" pitchFamily="18" charset="0"/>
              </a:rPr>
              <a:t>Sulfasalazine consists of antibacterial (</a:t>
            </a:r>
            <a:r>
              <a:rPr lang="en-US" sz="8000" dirty="0" err="1">
                <a:solidFill>
                  <a:schemeClr val="tx1"/>
                </a:solidFill>
                <a:latin typeface="Book Antiqua" pitchFamily="18" charset="0"/>
              </a:rPr>
              <a:t>sulfapyridine</a:t>
            </a:r>
            <a:r>
              <a:rPr lang="en-US" sz="8000" dirty="0">
                <a:solidFill>
                  <a:schemeClr val="tx1"/>
                </a:solidFill>
                <a:latin typeface="Book Antiqua" pitchFamily="18" charset="0"/>
              </a:rPr>
              <a:t>) and anti-inflammatory (5-ASA) components. These two components are connected by a special bond </a:t>
            </a:r>
            <a:r>
              <a:rPr lang="en-US" sz="8000" dirty="0" smtClean="0">
                <a:solidFill>
                  <a:schemeClr val="tx1"/>
                </a:solidFill>
                <a:latin typeface="Book Antiqua" pitchFamily="18" charset="0"/>
              </a:rPr>
              <a:t>(</a:t>
            </a:r>
            <a:r>
              <a:rPr lang="en-US" sz="8000" dirty="0" err="1" smtClean="0">
                <a:solidFill>
                  <a:schemeClr val="tx1"/>
                </a:solidFill>
                <a:latin typeface="Book Antiqua" pitchFamily="18" charset="0"/>
              </a:rPr>
              <a:t>azo</a:t>
            </a:r>
            <a:r>
              <a:rPr lang="en-US" sz="8000" dirty="0" smtClean="0">
                <a:solidFill>
                  <a:schemeClr val="tx1"/>
                </a:solidFill>
                <a:latin typeface="Book Antiqua" pitchFamily="18" charset="0"/>
              </a:rPr>
              <a:t> bond) that </a:t>
            </a:r>
            <a:r>
              <a:rPr lang="en-US" sz="8000" dirty="0">
                <a:solidFill>
                  <a:schemeClr val="tx1"/>
                </a:solidFill>
                <a:latin typeface="Book Antiqua" pitchFamily="18" charset="0"/>
              </a:rPr>
              <a:t>allows the drug to pass through the stomach and small intestine.</a:t>
            </a:r>
          </a:p>
          <a:p>
            <a:pPr marL="0" indent="0" algn="just">
              <a:buNone/>
            </a:pPr>
            <a:r>
              <a:rPr lang="en-US" sz="8000" dirty="0">
                <a:solidFill>
                  <a:schemeClr val="tx1"/>
                </a:solidFill>
                <a:latin typeface="Book Antiqua" pitchFamily="18" charset="0"/>
              </a:rPr>
              <a:t>In the large intestine, under the influence of bacterial activity, the aforementioned bond is broken and the active component of the drug is released.</a:t>
            </a:r>
            <a:endParaRPr lang="ru-RU" sz="8000" dirty="0" smtClean="0">
              <a:solidFill>
                <a:schemeClr val="tx1"/>
              </a:solidFill>
              <a:latin typeface="Book Antiqua" pitchFamily="18" charset="0"/>
            </a:endParaRPr>
          </a:p>
          <a:p>
            <a:pPr algn="just"/>
            <a:endParaRPr lang="en-US" dirty="0">
              <a:solidFill>
                <a:schemeClr val="tx1"/>
              </a:solidFill>
              <a:latin typeface="Book Antiqua" pitchFamily="18" charset="0"/>
            </a:endParaRPr>
          </a:p>
        </p:txBody>
      </p:sp>
      <p:sp>
        <p:nvSpPr>
          <p:cNvPr id="2" name="Naslov 1"/>
          <p:cNvSpPr>
            <a:spLocks noGrp="1"/>
          </p:cNvSpPr>
          <p:nvPr>
            <p:ph type="title"/>
          </p:nvPr>
        </p:nvSpPr>
        <p:spPr>
          <a:xfrm>
            <a:off x="251520" y="-99392"/>
            <a:ext cx="8229600" cy="1252728"/>
          </a:xfrm>
        </p:spPr>
        <p:txBody>
          <a:bodyPr>
            <a:normAutofit/>
          </a:bodyPr>
          <a:lstStyle/>
          <a:p>
            <a:r>
              <a:rPr lang="en-US" sz="2800" b="1" dirty="0" err="1" smtClean="0">
                <a:solidFill>
                  <a:schemeClr val="tx1"/>
                </a:solidFill>
                <a:latin typeface="Book Antiqua" pitchFamily="18" charset="0"/>
              </a:rPr>
              <a:t>Aminosalicylates</a:t>
            </a:r>
            <a:r>
              <a:rPr lang="en-US" sz="2800" b="1" dirty="0" smtClean="0">
                <a:solidFill>
                  <a:schemeClr val="tx1"/>
                </a:solidFill>
                <a:latin typeface="Book Antiqua" pitchFamily="18" charset="0"/>
              </a:rPr>
              <a:t> (5-ASA)</a:t>
            </a:r>
            <a:endParaRPr lang="en-US" sz="2800" b="1" dirty="0">
              <a:solidFill>
                <a:schemeClr val="tx1"/>
              </a:solidFill>
              <a:latin typeface="Book Antiqua" pitchFamily="18" charset="0"/>
            </a:endParaRPr>
          </a:p>
        </p:txBody>
      </p:sp>
    </p:spTree>
    <p:extLst>
      <p:ext uri="{BB962C8B-B14F-4D97-AF65-F5344CB8AC3E}">
        <p14:creationId xmlns:p14="http://schemas.microsoft.com/office/powerpoint/2010/main" val="1119619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Čuvar mesta za sadržaj 2"/>
          <p:cNvSpPr>
            <a:spLocks noGrp="1"/>
          </p:cNvSpPr>
          <p:nvPr>
            <p:ph idx="1"/>
          </p:nvPr>
        </p:nvSpPr>
        <p:spPr>
          <a:xfrm>
            <a:off x="323528" y="1988840"/>
            <a:ext cx="8424936" cy="4608512"/>
          </a:xfrm>
        </p:spPr>
        <p:txBody>
          <a:bodyPr>
            <a:normAutofit/>
          </a:bodyPr>
          <a:lstStyle/>
          <a:p>
            <a:r>
              <a:rPr lang="en-US" dirty="0">
                <a:latin typeface="Book Antiqua" pitchFamily="18" charset="0"/>
              </a:rPr>
              <a:t>Since </a:t>
            </a:r>
            <a:r>
              <a:rPr lang="en-US" dirty="0" err="1">
                <a:latin typeface="Book Antiqua" pitchFamily="18" charset="0"/>
              </a:rPr>
              <a:t>sulfapyridine</a:t>
            </a:r>
            <a:r>
              <a:rPr lang="en-US" dirty="0">
                <a:latin typeface="Book Antiqua" pitchFamily="18" charset="0"/>
              </a:rPr>
              <a:t> is not an active component and can cause side effects, the second generation of 5-ASA drugs was synthesized:</a:t>
            </a:r>
          </a:p>
          <a:p>
            <a:r>
              <a:rPr lang="en-US" dirty="0" err="1">
                <a:solidFill>
                  <a:schemeClr val="accent1">
                    <a:lumMod val="75000"/>
                  </a:schemeClr>
                </a:solidFill>
                <a:latin typeface="Book Antiqua" pitchFamily="18" charset="0"/>
              </a:rPr>
              <a:t>olsalazine</a:t>
            </a:r>
            <a:r>
              <a:rPr lang="en-US" dirty="0">
                <a:latin typeface="Book Antiqua" pitchFamily="18" charset="0"/>
              </a:rPr>
              <a:t> - contains two molecules of 5-ASA linked by an </a:t>
            </a:r>
            <a:r>
              <a:rPr lang="en-US" dirty="0" err="1">
                <a:latin typeface="Book Antiqua" pitchFamily="18" charset="0"/>
              </a:rPr>
              <a:t>azo</a:t>
            </a:r>
            <a:r>
              <a:rPr lang="en-US" dirty="0">
                <a:latin typeface="Book Antiqua" pitchFamily="18" charset="0"/>
              </a:rPr>
              <a:t> bond.</a:t>
            </a:r>
          </a:p>
          <a:p>
            <a:r>
              <a:rPr lang="en-US" dirty="0" err="1">
                <a:solidFill>
                  <a:schemeClr val="accent1">
                    <a:lumMod val="75000"/>
                  </a:schemeClr>
                </a:solidFill>
                <a:latin typeface="Book Antiqua" pitchFamily="18" charset="0"/>
              </a:rPr>
              <a:t>balsalazide</a:t>
            </a:r>
            <a:r>
              <a:rPr lang="en-US" dirty="0">
                <a:latin typeface="Book Antiqua" pitchFamily="18" charset="0"/>
              </a:rPr>
              <a:t> where 5-ASA is linked to an inert compound.</a:t>
            </a:r>
          </a:p>
          <a:p>
            <a:r>
              <a:rPr lang="en-US" dirty="0">
                <a:latin typeface="Book Antiqua" pitchFamily="18" charset="0"/>
              </a:rPr>
              <a:t>There are also new formulations of 5-ASA with a slower release (</a:t>
            </a:r>
            <a:r>
              <a:rPr lang="en-US" dirty="0" err="1">
                <a:latin typeface="Book Antiqua" pitchFamily="18" charset="0"/>
              </a:rPr>
              <a:t>Pentasa</a:t>
            </a:r>
            <a:r>
              <a:rPr lang="en-US" dirty="0">
                <a:latin typeface="Book Antiqua" pitchFamily="18" charset="0"/>
              </a:rPr>
              <a:t>®) and with a gradual release (</a:t>
            </a:r>
            <a:r>
              <a:rPr lang="en-US" dirty="0" err="1">
                <a:latin typeface="Book Antiqua" pitchFamily="18" charset="0"/>
              </a:rPr>
              <a:t>Asacol</a:t>
            </a:r>
            <a:r>
              <a:rPr lang="en-US" dirty="0">
                <a:latin typeface="Book Antiqua" pitchFamily="18" charset="0"/>
              </a:rPr>
              <a:t>®).</a:t>
            </a:r>
            <a:endParaRPr lang="en-US" sz="2400" dirty="0">
              <a:latin typeface="Book Antiqua" pitchFamily="18" charset="0"/>
            </a:endParaRPr>
          </a:p>
        </p:txBody>
      </p:sp>
      <p:sp>
        <p:nvSpPr>
          <p:cNvPr id="2" name="Naslov 1"/>
          <p:cNvSpPr>
            <a:spLocks noGrp="1"/>
          </p:cNvSpPr>
          <p:nvPr>
            <p:ph type="title"/>
          </p:nvPr>
        </p:nvSpPr>
        <p:spPr/>
        <p:txBody>
          <a:bodyPr/>
          <a:lstStyle/>
          <a:p>
            <a:r>
              <a:rPr lang="en-US" sz="2800" b="1" dirty="0" err="1">
                <a:solidFill>
                  <a:prstClr val="black"/>
                </a:solidFill>
                <a:latin typeface="Book Antiqua" pitchFamily="18" charset="0"/>
              </a:rPr>
              <a:t>Aminosalicylates</a:t>
            </a:r>
            <a:r>
              <a:rPr lang="en-US" sz="2800" b="1" dirty="0">
                <a:solidFill>
                  <a:prstClr val="black"/>
                </a:solidFill>
                <a:latin typeface="Book Antiqua" pitchFamily="18" charset="0"/>
              </a:rPr>
              <a:t> (5-ASA)</a:t>
            </a:r>
            <a:endParaRPr lang="en-US" b="1" dirty="0"/>
          </a:p>
        </p:txBody>
      </p:sp>
    </p:spTree>
    <p:extLst>
      <p:ext uri="{BB962C8B-B14F-4D97-AF65-F5344CB8AC3E}">
        <p14:creationId xmlns:p14="http://schemas.microsoft.com/office/powerpoint/2010/main" val="405560457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Čuvar mesta za sadržaj 1"/>
          <p:cNvSpPr>
            <a:spLocks noGrp="1"/>
          </p:cNvSpPr>
          <p:nvPr>
            <p:ph idx="1"/>
          </p:nvPr>
        </p:nvSpPr>
        <p:spPr>
          <a:xfrm>
            <a:off x="611560" y="1628800"/>
            <a:ext cx="8064896" cy="4929411"/>
          </a:xfrm>
        </p:spPr>
        <p:txBody>
          <a:bodyPr>
            <a:normAutofit lnSpcReduction="10000"/>
          </a:bodyPr>
          <a:lstStyle/>
          <a:p>
            <a:pPr algn="just"/>
            <a:r>
              <a:rPr lang="en-US" sz="2200" dirty="0">
                <a:latin typeface="Book Antiqua" pitchFamily="18" charset="0"/>
              </a:rPr>
              <a:t>All these preparations are poorly absorbed, so 5-ASA reaches the colon and acts on the inflamed wall where the normal mucosal barrier is destroyed.</a:t>
            </a:r>
          </a:p>
          <a:p>
            <a:pPr marL="0" indent="0" algn="just">
              <a:buNone/>
            </a:pPr>
            <a:r>
              <a:rPr lang="en-US" sz="2200" b="1" dirty="0">
                <a:solidFill>
                  <a:schemeClr val="accent1">
                    <a:lumMod val="75000"/>
                  </a:schemeClr>
                </a:solidFill>
                <a:latin typeface="Book Antiqua" pitchFamily="18" charset="0"/>
              </a:rPr>
              <a:t>Adverse effects:</a:t>
            </a:r>
          </a:p>
          <a:p>
            <a:pPr algn="just"/>
            <a:r>
              <a:rPr lang="en-US" sz="2200" dirty="0">
                <a:latin typeface="Book Antiqua" pitchFamily="18" charset="0"/>
              </a:rPr>
              <a:t>H</a:t>
            </a:r>
            <a:r>
              <a:rPr lang="en-US" sz="2200" dirty="0" smtClean="0">
                <a:latin typeface="Book Antiqua" pitchFamily="18" charset="0"/>
              </a:rPr>
              <a:t>eadache</a:t>
            </a:r>
            <a:endParaRPr lang="en-US" sz="2200" dirty="0">
              <a:latin typeface="Book Antiqua" pitchFamily="18" charset="0"/>
            </a:endParaRPr>
          </a:p>
          <a:p>
            <a:pPr algn="just"/>
            <a:r>
              <a:rPr lang="en-US" sz="2200" dirty="0">
                <a:latin typeface="Book Antiqua" pitchFamily="18" charset="0"/>
              </a:rPr>
              <a:t>Abdominal pains</a:t>
            </a:r>
          </a:p>
          <a:p>
            <a:pPr algn="just"/>
            <a:r>
              <a:rPr lang="en-US" sz="2200" dirty="0">
                <a:latin typeface="Book Antiqua" pitchFamily="18" charset="0"/>
              </a:rPr>
              <a:t>Impairment of folic acid absorption (folic acid supplementation is recommended)</a:t>
            </a:r>
          </a:p>
          <a:p>
            <a:pPr algn="just"/>
            <a:r>
              <a:rPr lang="en-US" sz="2200" dirty="0">
                <a:latin typeface="Book Antiqua" pitchFamily="18" charset="0"/>
              </a:rPr>
              <a:t>Diarrhea</a:t>
            </a:r>
          </a:p>
          <a:p>
            <a:pPr algn="just"/>
            <a:r>
              <a:rPr lang="en-US" sz="2200" dirty="0">
                <a:latin typeface="Book Antiqua" pitchFamily="18" charset="0"/>
              </a:rPr>
              <a:t>Infertility in men</a:t>
            </a:r>
          </a:p>
          <a:p>
            <a:pPr algn="just"/>
            <a:r>
              <a:rPr lang="en-US" sz="2200" dirty="0" err="1">
                <a:latin typeface="Book Antiqua" pitchFamily="18" charset="0"/>
              </a:rPr>
              <a:t>Sulfapyridine</a:t>
            </a:r>
            <a:r>
              <a:rPr lang="en-US" sz="2200" dirty="0">
                <a:latin typeface="Book Antiqua" pitchFamily="18" charset="0"/>
              </a:rPr>
              <a:t> from sulfasalazine is absorbed to a significant extent, and can cause side effects characteristic of these sulfonamides: hemolytic anemia and skin changes (Stevens-Johnson syndrome).</a:t>
            </a:r>
          </a:p>
        </p:txBody>
      </p:sp>
      <p:sp>
        <p:nvSpPr>
          <p:cNvPr id="3" name="Naslov 2"/>
          <p:cNvSpPr>
            <a:spLocks noGrp="1"/>
          </p:cNvSpPr>
          <p:nvPr>
            <p:ph type="title"/>
          </p:nvPr>
        </p:nvSpPr>
        <p:spPr/>
        <p:txBody>
          <a:bodyPr/>
          <a:lstStyle/>
          <a:p>
            <a:r>
              <a:rPr lang="en-US" sz="2800" b="1" dirty="0" err="1">
                <a:solidFill>
                  <a:prstClr val="black"/>
                </a:solidFill>
                <a:latin typeface="Book Antiqua" pitchFamily="18" charset="0"/>
              </a:rPr>
              <a:t>Aminosalicylates</a:t>
            </a:r>
            <a:r>
              <a:rPr lang="en-US" sz="2800" b="1" dirty="0">
                <a:solidFill>
                  <a:prstClr val="black"/>
                </a:solidFill>
                <a:latin typeface="Book Antiqua" pitchFamily="18" charset="0"/>
              </a:rPr>
              <a:t> (5-ASA)</a:t>
            </a:r>
            <a:endParaRPr lang="en-US" b="1" dirty="0"/>
          </a:p>
        </p:txBody>
      </p:sp>
    </p:spTree>
    <p:extLst>
      <p:ext uri="{BB962C8B-B14F-4D97-AF65-F5344CB8AC3E}">
        <p14:creationId xmlns:p14="http://schemas.microsoft.com/office/powerpoint/2010/main" val="1297634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alasni oblik">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Talasni oblik">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alasni oblik">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Office tema">
  <a:themeElements>
    <a:clrScheme name="Kancelarij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arij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arij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3701</TotalTime>
  <Words>3274</Words>
  <Application>Microsoft Office PowerPoint</Application>
  <PresentationFormat>Projekcija na ekranu (4:3)</PresentationFormat>
  <Paragraphs>260</Paragraphs>
  <Slides>36</Slides>
  <Notes>1</Notes>
  <HiddenSlides>0</HiddenSlides>
  <MMClips>0</MMClips>
  <ScaleCrop>false</ScaleCrop>
  <HeadingPairs>
    <vt:vector size="4" baseType="variant">
      <vt:variant>
        <vt:lpstr>Tema</vt:lpstr>
      </vt:variant>
      <vt:variant>
        <vt:i4>1</vt:i4>
      </vt:variant>
      <vt:variant>
        <vt:lpstr>Naslovi slajdova</vt:lpstr>
      </vt:variant>
      <vt:variant>
        <vt:i4>36</vt:i4>
      </vt:variant>
    </vt:vector>
  </HeadingPairs>
  <TitlesOfParts>
    <vt:vector size="37" baseType="lpstr">
      <vt:lpstr>Talasni oblik</vt:lpstr>
      <vt:lpstr>Inflammatory bowel diseases with oral manifestations  - pharmacotherapeutic approach-</vt:lpstr>
      <vt:lpstr>PowerPoint prezentacija</vt:lpstr>
      <vt:lpstr>Pharmacotherapeutic approach</vt:lpstr>
      <vt:lpstr>Therapeutic goals in inflammatory bowel diseases</vt:lpstr>
      <vt:lpstr>PowerPoint prezentacija</vt:lpstr>
      <vt:lpstr>PowerPoint prezentacija</vt:lpstr>
      <vt:lpstr>Aminosalicylates (5-ASA)</vt:lpstr>
      <vt:lpstr>Aminosalicylates (5-ASA)</vt:lpstr>
      <vt:lpstr>Aminosalicylates (5-ASA)</vt:lpstr>
      <vt:lpstr>Corticosteroids</vt:lpstr>
      <vt:lpstr>Corticosteroids</vt:lpstr>
      <vt:lpstr>Corticosteroids</vt:lpstr>
      <vt:lpstr>Immunomodulators  </vt:lpstr>
      <vt:lpstr>Immunomodulators </vt:lpstr>
      <vt:lpstr>Immunomodulators </vt:lpstr>
      <vt:lpstr>  Immunomodulators </vt:lpstr>
      <vt:lpstr>Biological therapy</vt:lpstr>
      <vt:lpstr>Biological therapy</vt:lpstr>
      <vt:lpstr>Biological therapy</vt:lpstr>
      <vt:lpstr>Biological therapy</vt:lpstr>
      <vt:lpstr>Biological therapy</vt:lpstr>
      <vt:lpstr>Adverse effects of infliximab </vt:lpstr>
      <vt:lpstr>PowerPoint prezentacija</vt:lpstr>
      <vt:lpstr>PowerPoint prezentacija</vt:lpstr>
      <vt:lpstr>PowerPoint prezentacija</vt:lpstr>
      <vt:lpstr>Conclusion</vt:lpstr>
      <vt:lpstr>PowerPoint prezentacija</vt:lpstr>
      <vt:lpstr>PowerPoint prezentacija</vt:lpstr>
      <vt:lpstr>PowerPoint prezentacija</vt:lpstr>
      <vt:lpstr>PowerPoint prezentacija</vt:lpstr>
      <vt:lpstr>PowerPoint prezentacija</vt:lpstr>
      <vt:lpstr>Corticosteroids for local use</vt:lpstr>
      <vt:lpstr>PowerPoint prezentacija</vt:lpstr>
      <vt:lpstr>PowerPoint prezentacija</vt:lpstr>
      <vt:lpstr>PowerPoint prezentacija</vt:lpstr>
      <vt:lpstr>PowerPoint prezentacija</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Запаљенске болести црева са оралним манифестацијама – фармакотерапијски приступ</dc:title>
  <dc:creator>Наташа</dc:creator>
  <cp:lastModifiedBy>Наташа</cp:lastModifiedBy>
  <cp:revision>64</cp:revision>
  <dcterms:created xsi:type="dcterms:W3CDTF">2024-02-01T11:39:33Z</dcterms:created>
  <dcterms:modified xsi:type="dcterms:W3CDTF">2024-02-18T16:42:22Z</dcterms:modified>
</cp:coreProperties>
</file>